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4"/>
  </p:sldMasterIdLst>
  <p:notesMasterIdLst>
    <p:notesMasterId r:id="rId22"/>
  </p:notesMasterIdLst>
  <p:handoutMasterIdLst>
    <p:handoutMasterId r:id="rId23"/>
  </p:handoutMasterIdLst>
  <p:sldIdLst>
    <p:sldId id="256" r:id="rId5"/>
    <p:sldId id="259" r:id="rId6"/>
    <p:sldId id="260" r:id="rId7"/>
    <p:sldId id="261" r:id="rId8"/>
    <p:sldId id="262" r:id="rId9"/>
    <p:sldId id="263" r:id="rId10"/>
    <p:sldId id="264" r:id="rId11"/>
    <p:sldId id="265" r:id="rId12"/>
    <p:sldId id="266" r:id="rId13"/>
    <p:sldId id="267" r:id="rId14"/>
    <p:sldId id="268" r:id="rId15"/>
    <p:sldId id="269" r:id="rId16"/>
    <p:sldId id="270" r:id="rId17"/>
    <p:sldId id="271" r:id="rId18"/>
    <p:sldId id="272" r:id="rId19"/>
    <p:sldId id="273" r:id="rId20"/>
    <p:sldId id="274" r:id="rId21"/>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HEE powerpoint template" id="{1EFFF720-98EF-D645-AFB2-89C2470DC210}">
          <p14:sldIdLst>
            <p14:sldId id="256"/>
            <p14:sldId id="259"/>
            <p14:sldId id="260"/>
            <p14:sldId id="261"/>
            <p14:sldId id="262"/>
            <p14:sldId id="263"/>
            <p14:sldId id="264"/>
            <p14:sldId id="265"/>
            <p14:sldId id="266"/>
            <p14:sldId id="267"/>
            <p14:sldId id="268"/>
            <p14:sldId id="269"/>
            <p14:sldId id="270"/>
            <p14:sldId id="271"/>
            <p14:sldId id="272"/>
            <p14:sldId id="273"/>
            <p14:sldId id="274"/>
          </p14:sldIdLst>
        </p14:section>
      </p14:section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EEEEF"/>
    <a:srgbClr val="003893"/>
    <a:srgbClr val="A00054"/>
    <a:srgbClr val="E28C05"/>
  </p:clrMru>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3961" autoAdjust="0"/>
  </p:normalViewPr>
  <p:slideViewPr>
    <p:cSldViewPr snapToGrid="0" snapToObjects="1">
      <p:cViewPr>
        <p:scale>
          <a:sx n="100" d="100"/>
          <a:sy n="100" d="100"/>
        </p:scale>
        <p:origin x="-1308" y="-222"/>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theme" Target="theme/theme1.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handoutMaster" Target="handoutMasters/handoutMaster1.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notesMaster" Target="notesMasters/notesMaster1.xml"/><Relationship Id="rId27"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BB7E2E82-72CD-0544-803E-ECCCB1A6640C}" type="datetimeFigureOut">
              <a:rPr lang="en-US" smtClean="0"/>
              <a:t>8/10/2016</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113868A9-83B6-F748-BF71-689B21C27285}" type="slidenum">
              <a:rPr lang="en-US" smtClean="0"/>
              <a:t>‹#›</a:t>
            </a:fld>
            <a:endParaRPr lang="en-US"/>
          </a:p>
        </p:txBody>
      </p:sp>
    </p:spTree>
    <p:extLst>
      <p:ext uri="{BB962C8B-B14F-4D97-AF65-F5344CB8AC3E}">
        <p14:creationId xmlns:p14="http://schemas.microsoft.com/office/powerpoint/2010/main" val="378571134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CBE4FC7-C1BC-BD40-85E8-F7D387FACD0C}" type="datetimeFigureOut">
              <a:rPr lang="en-US" smtClean="0"/>
              <a:t>8/10/2016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B0B3131-83C0-9847-95A8-B83A12FBB63A}" type="slidenum">
              <a:rPr lang="en-US" smtClean="0"/>
              <a:t>‹#›</a:t>
            </a:fld>
            <a:endParaRPr lang="en-US"/>
          </a:p>
        </p:txBody>
      </p:sp>
    </p:spTree>
    <p:extLst>
      <p:ext uri="{BB962C8B-B14F-4D97-AF65-F5344CB8AC3E}">
        <p14:creationId xmlns:p14="http://schemas.microsoft.com/office/powerpoint/2010/main" val="2104404368"/>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DB0B3131-83C0-9847-95A8-B83A12FBB63A}" type="slidenum">
              <a:rPr lang="en-US" smtClean="0"/>
              <a:t>1</a:t>
            </a:fld>
            <a:endParaRPr lang="en-US"/>
          </a:p>
        </p:txBody>
      </p:sp>
    </p:spTree>
    <p:extLst>
      <p:ext uri="{BB962C8B-B14F-4D97-AF65-F5344CB8AC3E}">
        <p14:creationId xmlns:p14="http://schemas.microsoft.com/office/powerpoint/2010/main" val="113215736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Slide title and text">
    <p:spTree>
      <p:nvGrpSpPr>
        <p:cNvPr id="1" name=""/>
        <p:cNvGrpSpPr/>
        <p:nvPr/>
      </p:nvGrpSpPr>
      <p:grpSpPr>
        <a:xfrm>
          <a:off x="0" y="0"/>
          <a:ext cx="0" cy="0"/>
          <a:chOff x="0" y="0"/>
          <a:chExt cx="0" cy="0"/>
        </a:xfrm>
      </p:grpSpPr>
      <p:sp>
        <p:nvSpPr>
          <p:cNvPr id="7" name="Title 1"/>
          <p:cNvSpPr>
            <a:spLocks noGrp="1"/>
          </p:cNvSpPr>
          <p:nvPr>
            <p:ph type="ctrTitle" hasCustomPrompt="1"/>
          </p:nvPr>
        </p:nvSpPr>
        <p:spPr>
          <a:xfrm>
            <a:off x="457200" y="1025526"/>
            <a:ext cx="7772400" cy="679449"/>
          </a:xfrm>
          <a:prstGeom prst="rect">
            <a:avLst/>
          </a:prstGeom>
        </p:spPr>
        <p:txBody>
          <a:bodyPr/>
          <a:lstStyle>
            <a:lvl1pPr algn="l">
              <a:defRPr sz="3600" b="1" baseline="0">
                <a:solidFill>
                  <a:srgbClr val="A00054"/>
                </a:solidFill>
              </a:defRPr>
            </a:lvl1pPr>
          </a:lstStyle>
          <a:p>
            <a:r>
              <a:rPr lang="en-US" dirty="0" smtClean="0"/>
              <a:t>Slide title – Arial, 36, Bold</a:t>
            </a:r>
            <a:endParaRPr lang="en-US" dirty="0"/>
          </a:p>
        </p:txBody>
      </p:sp>
      <p:sp>
        <p:nvSpPr>
          <p:cNvPr id="10" name="Text Placeholder 7"/>
          <p:cNvSpPr>
            <a:spLocks noGrp="1"/>
          </p:cNvSpPr>
          <p:nvPr>
            <p:ph type="body" sz="quarter" idx="13" hasCustomPrompt="1"/>
          </p:nvPr>
        </p:nvSpPr>
        <p:spPr>
          <a:xfrm>
            <a:off x="457200" y="1954924"/>
            <a:ext cx="7839075" cy="3720662"/>
          </a:xfrm>
          <a:prstGeom prst="rect">
            <a:avLst/>
          </a:prstGeom>
        </p:spPr>
        <p:txBody>
          <a:bodyPr/>
          <a:lstStyle>
            <a:lvl1pPr>
              <a:defRPr sz="2400"/>
            </a:lvl1pPr>
            <a:lvl2pPr>
              <a:defRPr sz="2400"/>
            </a:lvl2pPr>
            <a:lvl3pPr>
              <a:defRPr sz="2400"/>
            </a:lvl3pPr>
            <a:lvl4pPr>
              <a:defRPr sz="2400"/>
            </a:lvl4pPr>
            <a:lvl5pPr>
              <a:defRPr sz="2400"/>
            </a:lvl5pPr>
          </a:lstStyle>
          <a:p>
            <a:pPr lvl="0"/>
            <a:r>
              <a:rPr lang="en-US" dirty="0" smtClean="0"/>
              <a:t> Body text – Arial, 24</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Tree>
    <p:extLst>
      <p:ext uri="{BB962C8B-B14F-4D97-AF65-F5344CB8AC3E}">
        <p14:creationId xmlns:p14="http://schemas.microsoft.com/office/powerpoint/2010/main" val="3241937566"/>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lide title, text and photo">
    <p:spTree>
      <p:nvGrpSpPr>
        <p:cNvPr id="1" name=""/>
        <p:cNvGrpSpPr/>
        <p:nvPr/>
      </p:nvGrpSpPr>
      <p:grpSpPr>
        <a:xfrm>
          <a:off x="0" y="0"/>
          <a:ext cx="0" cy="0"/>
          <a:chOff x="0" y="0"/>
          <a:chExt cx="0" cy="0"/>
        </a:xfrm>
      </p:grpSpPr>
      <p:sp>
        <p:nvSpPr>
          <p:cNvPr id="7" name="Title 1"/>
          <p:cNvSpPr>
            <a:spLocks noGrp="1"/>
          </p:cNvSpPr>
          <p:nvPr>
            <p:ph type="ctrTitle" hasCustomPrompt="1"/>
          </p:nvPr>
        </p:nvSpPr>
        <p:spPr>
          <a:xfrm>
            <a:off x="457200" y="1025526"/>
            <a:ext cx="7772400" cy="679449"/>
          </a:xfrm>
          <a:prstGeom prst="rect">
            <a:avLst/>
          </a:prstGeom>
        </p:spPr>
        <p:txBody>
          <a:bodyPr/>
          <a:lstStyle>
            <a:lvl1pPr algn="l">
              <a:defRPr sz="3600" b="1">
                <a:solidFill>
                  <a:srgbClr val="A00054"/>
                </a:solidFill>
              </a:defRPr>
            </a:lvl1pPr>
          </a:lstStyle>
          <a:p>
            <a:r>
              <a:rPr lang="en-US" dirty="0" smtClean="0"/>
              <a:t>Slide title – Arial, 36, Bold</a:t>
            </a:r>
            <a:endParaRPr lang="en-US" dirty="0"/>
          </a:p>
        </p:txBody>
      </p:sp>
      <p:sp>
        <p:nvSpPr>
          <p:cNvPr id="10" name="Text Placeholder 7"/>
          <p:cNvSpPr>
            <a:spLocks noGrp="1"/>
          </p:cNvSpPr>
          <p:nvPr>
            <p:ph type="body" sz="quarter" idx="13" hasCustomPrompt="1"/>
          </p:nvPr>
        </p:nvSpPr>
        <p:spPr>
          <a:xfrm>
            <a:off x="457200" y="1954924"/>
            <a:ext cx="4619297" cy="3720662"/>
          </a:xfrm>
          <a:prstGeom prst="rect">
            <a:avLst/>
          </a:prstGeom>
        </p:spPr>
        <p:txBody>
          <a:bodyPr/>
          <a:lstStyle>
            <a:lvl1pPr marL="342900" indent="-342900">
              <a:buFont typeface="Arial" panose="020B0604020202020204" pitchFamily="34" charset="0"/>
              <a:buChar char="•"/>
              <a:defRPr sz="2400"/>
            </a:lvl1pPr>
            <a:lvl2pPr>
              <a:defRPr sz="2400"/>
            </a:lvl2pPr>
            <a:lvl3pPr>
              <a:defRPr sz="2400"/>
            </a:lvl3pPr>
            <a:lvl4pPr>
              <a:defRPr sz="2400"/>
            </a:lvl4pPr>
            <a:lvl5pPr>
              <a:defRPr sz="2400"/>
            </a:lvl5pPr>
          </a:lstStyle>
          <a:p>
            <a:pPr lvl="0"/>
            <a:r>
              <a:rPr lang="en-US" dirty="0" smtClean="0"/>
              <a:t> Body text – Arial, 24</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3" name="Picture Placeholder 2"/>
          <p:cNvSpPr>
            <a:spLocks noGrp="1"/>
          </p:cNvSpPr>
          <p:nvPr>
            <p:ph type="pic" sz="quarter" idx="14" hasCustomPrompt="1"/>
          </p:nvPr>
        </p:nvSpPr>
        <p:spPr>
          <a:xfrm>
            <a:off x="5218113" y="1954213"/>
            <a:ext cx="3673475" cy="3721100"/>
          </a:xfrm>
          <a:prstGeom prst="rect">
            <a:avLst/>
          </a:prstGeom>
        </p:spPr>
        <p:txBody>
          <a:bodyPr/>
          <a:lstStyle>
            <a:lvl1pPr marL="0" indent="0" algn="ctr">
              <a:buNone/>
              <a:defRPr sz="2400"/>
            </a:lvl1pPr>
          </a:lstStyle>
          <a:p>
            <a:r>
              <a:rPr lang="en-GB" dirty="0" smtClean="0"/>
              <a:t>Click here to insert your photograph</a:t>
            </a:r>
            <a:endParaRPr lang="en-GB" dirty="0"/>
          </a:p>
        </p:txBody>
      </p:sp>
    </p:spTree>
    <p:extLst>
      <p:ext uri="{BB962C8B-B14F-4D97-AF65-F5344CB8AC3E}">
        <p14:creationId xmlns:p14="http://schemas.microsoft.com/office/powerpoint/2010/main" val="2576738823"/>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slide, subtitle and text">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457200" y="1025526"/>
            <a:ext cx="7772400" cy="679449"/>
          </a:xfrm>
          <a:prstGeom prst="rect">
            <a:avLst/>
          </a:prstGeom>
        </p:spPr>
        <p:txBody>
          <a:bodyPr/>
          <a:lstStyle>
            <a:lvl1pPr algn="l">
              <a:defRPr sz="3600" b="1" baseline="0">
                <a:solidFill>
                  <a:srgbClr val="A00054"/>
                </a:solidFill>
              </a:defRPr>
            </a:lvl1pPr>
          </a:lstStyle>
          <a:p>
            <a:r>
              <a:rPr lang="en-US" dirty="0" smtClean="0"/>
              <a:t>Slide title – Arial, 36, Bold</a:t>
            </a:r>
            <a:endParaRPr lang="en-US" dirty="0"/>
          </a:p>
        </p:txBody>
      </p:sp>
      <p:sp>
        <p:nvSpPr>
          <p:cNvPr id="3" name="Subtitle 2"/>
          <p:cNvSpPr>
            <a:spLocks noGrp="1"/>
          </p:cNvSpPr>
          <p:nvPr>
            <p:ph type="subTitle" idx="1" hasCustomPrompt="1"/>
          </p:nvPr>
        </p:nvSpPr>
        <p:spPr>
          <a:xfrm>
            <a:off x="457200" y="1757362"/>
            <a:ext cx="6400800" cy="581025"/>
          </a:xfrm>
          <a:prstGeom prst="rect">
            <a:avLst/>
          </a:prstGeom>
        </p:spPr>
        <p:txBody>
          <a:bodyPr/>
          <a:lstStyle>
            <a:lvl1pPr marL="0" indent="0" algn="l">
              <a:buNone/>
              <a:defRPr sz="2800" b="1" baseline="0">
                <a:solidFill>
                  <a:srgbClr val="003893"/>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Slide subtitle – Arial, 28, Bold</a:t>
            </a:r>
            <a:endParaRPr lang="en-US" dirty="0"/>
          </a:p>
        </p:txBody>
      </p:sp>
      <p:sp>
        <p:nvSpPr>
          <p:cNvPr id="8" name="Text Placeholder 7"/>
          <p:cNvSpPr>
            <a:spLocks noGrp="1"/>
          </p:cNvSpPr>
          <p:nvPr>
            <p:ph type="body" sz="quarter" idx="13" hasCustomPrompt="1"/>
          </p:nvPr>
        </p:nvSpPr>
        <p:spPr>
          <a:xfrm>
            <a:off x="457200" y="2486025"/>
            <a:ext cx="7839075" cy="2457450"/>
          </a:xfrm>
          <a:prstGeom prst="rect">
            <a:avLst/>
          </a:prstGeom>
        </p:spPr>
        <p:txBody>
          <a:bodyPr/>
          <a:lstStyle>
            <a:lvl1pPr>
              <a:defRPr sz="2400" baseline="0"/>
            </a:lvl1pPr>
            <a:lvl2pPr>
              <a:defRPr sz="2400"/>
            </a:lvl2pPr>
            <a:lvl3pPr>
              <a:defRPr sz="2400"/>
            </a:lvl3pPr>
            <a:lvl4pPr>
              <a:defRPr sz="2400"/>
            </a:lvl4pPr>
            <a:lvl5pPr>
              <a:defRPr sz="2400"/>
            </a:lvl5pPr>
          </a:lstStyle>
          <a:p>
            <a:pPr lvl="0"/>
            <a:r>
              <a:rPr lang="en-US" dirty="0" smtClean="0"/>
              <a:t> Body text – Arial, 24</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Tree>
    <p:extLst>
      <p:ext uri="{BB962C8B-B14F-4D97-AF65-F5344CB8AC3E}">
        <p14:creationId xmlns:p14="http://schemas.microsoft.com/office/powerpoint/2010/main" val="2093361703"/>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slide, subtitle, text and photograph">
    <p:spTree>
      <p:nvGrpSpPr>
        <p:cNvPr id="1" name=""/>
        <p:cNvGrpSpPr/>
        <p:nvPr/>
      </p:nvGrpSpPr>
      <p:grpSpPr>
        <a:xfrm>
          <a:off x="0" y="0"/>
          <a:ext cx="0" cy="0"/>
          <a:chOff x="0" y="0"/>
          <a:chExt cx="0" cy="0"/>
        </a:xfrm>
      </p:grpSpPr>
      <p:sp>
        <p:nvSpPr>
          <p:cNvPr id="7" name="Title 1"/>
          <p:cNvSpPr>
            <a:spLocks noGrp="1"/>
          </p:cNvSpPr>
          <p:nvPr>
            <p:ph type="ctrTitle" hasCustomPrompt="1"/>
          </p:nvPr>
        </p:nvSpPr>
        <p:spPr>
          <a:xfrm>
            <a:off x="457200" y="1025526"/>
            <a:ext cx="7772400" cy="679449"/>
          </a:xfrm>
          <a:prstGeom prst="rect">
            <a:avLst/>
          </a:prstGeom>
        </p:spPr>
        <p:txBody>
          <a:bodyPr/>
          <a:lstStyle>
            <a:lvl1pPr algn="l">
              <a:defRPr sz="3600" b="1">
                <a:solidFill>
                  <a:srgbClr val="A00054"/>
                </a:solidFill>
              </a:defRPr>
            </a:lvl1pPr>
          </a:lstStyle>
          <a:p>
            <a:r>
              <a:rPr lang="en-US" dirty="0" smtClean="0"/>
              <a:t>Slide title – Arial, 36, Bold</a:t>
            </a:r>
            <a:endParaRPr lang="en-US" dirty="0"/>
          </a:p>
        </p:txBody>
      </p:sp>
      <p:sp>
        <p:nvSpPr>
          <p:cNvPr id="8" name="Subtitle 2"/>
          <p:cNvSpPr>
            <a:spLocks noGrp="1"/>
          </p:cNvSpPr>
          <p:nvPr>
            <p:ph type="subTitle" idx="1" hasCustomPrompt="1"/>
          </p:nvPr>
        </p:nvSpPr>
        <p:spPr>
          <a:xfrm>
            <a:off x="457200" y="1757362"/>
            <a:ext cx="6400800" cy="581025"/>
          </a:xfrm>
          <a:prstGeom prst="rect">
            <a:avLst/>
          </a:prstGeom>
        </p:spPr>
        <p:txBody>
          <a:bodyPr/>
          <a:lstStyle>
            <a:lvl1pPr marL="0" indent="0" algn="l">
              <a:buNone/>
              <a:defRPr sz="2800" b="1">
                <a:solidFill>
                  <a:srgbClr val="003893"/>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Slide subtitle – Arial, 28, Bold</a:t>
            </a:r>
            <a:endParaRPr lang="en-US" dirty="0"/>
          </a:p>
        </p:txBody>
      </p:sp>
      <p:sp>
        <p:nvSpPr>
          <p:cNvPr id="9" name="Text Placeholder 7"/>
          <p:cNvSpPr>
            <a:spLocks noGrp="1"/>
          </p:cNvSpPr>
          <p:nvPr>
            <p:ph type="body" sz="quarter" idx="13" hasCustomPrompt="1"/>
          </p:nvPr>
        </p:nvSpPr>
        <p:spPr>
          <a:xfrm>
            <a:off x="457201" y="2486025"/>
            <a:ext cx="4761186" cy="2457450"/>
          </a:xfrm>
          <a:prstGeom prst="rect">
            <a:avLst/>
          </a:prstGeom>
        </p:spPr>
        <p:txBody>
          <a:bodyPr/>
          <a:lstStyle>
            <a:lvl1pPr>
              <a:defRPr sz="2400"/>
            </a:lvl1pPr>
            <a:lvl2pPr>
              <a:defRPr sz="2400"/>
            </a:lvl2pPr>
            <a:lvl3pPr>
              <a:defRPr sz="2400"/>
            </a:lvl3pPr>
            <a:lvl4pPr>
              <a:defRPr sz="2400"/>
            </a:lvl4pPr>
            <a:lvl5pPr>
              <a:defRPr sz="2400"/>
            </a:lvl5pPr>
          </a:lstStyle>
          <a:p>
            <a:pPr lvl="0"/>
            <a:r>
              <a:rPr lang="en-US" dirty="0" smtClean="0"/>
              <a:t> Body text – Arial, 24</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11" name="Picture Placeholder 10"/>
          <p:cNvSpPr>
            <a:spLocks noGrp="1"/>
          </p:cNvSpPr>
          <p:nvPr>
            <p:ph type="pic" sz="quarter" idx="14" hasCustomPrompt="1"/>
          </p:nvPr>
        </p:nvSpPr>
        <p:spPr>
          <a:xfrm>
            <a:off x="5360988" y="2486025"/>
            <a:ext cx="3451225" cy="2457450"/>
          </a:xfrm>
          <a:prstGeom prst="rect">
            <a:avLst/>
          </a:prstGeom>
        </p:spPr>
        <p:txBody>
          <a:bodyPr/>
          <a:lstStyle>
            <a:lvl1pPr marL="0" indent="0" algn="ctr">
              <a:buNone/>
              <a:defRPr sz="2400" baseline="0"/>
            </a:lvl1pPr>
          </a:lstStyle>
          <a:p>
            <a:r>
              <a:rPr lang="en-GB" dirty="0" smtClean="0"/>
              <a:t>Click here to insert your photograph</a:t>
            </a:r>
            <a:endParaRPr lang="en-GB" dirty="0"/>
          </a:p>
        </p:txBody>
      </p:sp>
    </p:spTree>
    <p:extLst>
      <p:ext uri="{BB962C8B-B14F-4D97-AF65-F5344CB8AC3E}">
        <p14:creationId xmlns:p14="http://schemas.microsoft.com/office/powerpoint/2010/main" val="1303303463"/>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Blank slide for graphs and large illustrations">
    <p:spTree>
      <p:nvGrpSpPr>
        <p:cNvPr id="1" name=""/>
        <p:cNvGrpSpPr/>
        <p:nvPr/>
      </p:nvGrpSpPr>
      <p:grpSpPr>
        <a:xfrm>
          <a:off x="0" y="0"/>
          <a:ext cx="0" cy="0"/>
          <a:chOff x="0" y="0"/>
          <a:chExt cx="0" cy="0"/>
        </a:xfrm>
      </p:grpSpPr>
    </p:spTree>
    <p:extLst>
      <p:ext uri="{BB962C8B-B14F-4D97-AF65-F5344CB8AC3E}">
        <p14:creationId xmlns:p14="http://schemas.microsoft.com/office/powerpoint/2010/main" val="619970460"/>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2.emf"/><Relationship Id="rId3" Type="http://schemas.openxmlformats.org/officeDocument/2006/relationships/slideLayout" Target="../slideLayouts/slideLayout3.xml"/><Relationship Id="rId7" Type="http://schemas.openxmlformats.org/officeDocument/2006/relationships/image" Target="../media/image1.jp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6515099" y="217125"/>
            <a:ext cx="2398395" cy="476377"/>
          </a:xfrm>
          <a:prstGeom prst="rect">
            <a:avLst/>
          </a:prstGeom>
        </p:spPr>
      </p:pic>
      <p:sp>
        <p:nvSpPr>
          <p:cNvPr id="8" name="Rectangle 7"/>
          <p:cNvSpPr/>
          <p:nvPr/>
        </p:nvSpPr>
        <p:spPr>
          <a:xfrm>
            <a:off x="0" y="6227379"/>
            <a:ext cx="9144000" cy="630621"/>
          </a:xfrm>
          <a:prstGeom prst="rect">
            <a:avLst/>
          </a:prstGeom>
          <a:solidFill>
            <a:schemeClr val="bg1">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0" name="Picture 9"/>
          <p:cNvPicPr>
            <a:picLocks noChangeAspect="1"/>
          </p:cNvPicPr>
          <p:nvPr/>
        </p:nvPicPr>
        <p:blipFill>
          <a:blip r:embed="rId8"/>
          <a:stretch>
            <a:fillRect/>
          </a:stretch>
        </p:blipFill>
        <p:spPr>
          <a:xfrm>
            <a:off x="0" y="6189288"/>
            <a:ext cx="9144000" cy="254000"/>
          </a:xfrm>
          <a:prstGeom prst="rect">
            <a:avLst/>
          </a:prstGeom>
        </p:spPr>
      </p:pic>
    </p:spTree>
    <p:extLst>
      <p:ext uri="{BB962C8B-B14F-4D97-AF65-F5344CB8AC3E}">
        <p14:creationId xmlns:p14="http://schemas.microsoft.com/office/powerpoint/2010/main" val="347680335"/>
      </p:ext>
    </p:extLst>
  </p:cSld>
  <p:clrMap bg1="lt1" tx1="dk1" bg2="lt2" tx2="dk2" accent1="accent1" accent2="accent2" accent3="accent3" accent4="accent4" accent5="accent5" accent6="accent6" hlink="hlink" folHlink="folHlink"/>
  <p:sldLayoutIdLst>
    <p:sldLayoutId id="2147483651" r:id="rId1"/>
    <p:sldLayoutId id="2147483673" r:id="rId2"/>
    <p:sldLayoutId id="2147483649" r:id="rId3"/>
    <p:sldLayoutId id="2147483650" r:id="rId4"/>
    <p:sldLayoutId id="2147483655" r:id="rId5"/>
  </p:sldLayoutIdLst>
  <p:timing>
    <p:tnLst>
      <p:par>
        <p:cTn id="1" dur="indefinite" restart="never" nodeType="tmRoot"/>
      </p:par>
    </p:tnLst>
  </p:timing>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1.xml"/><Relationship Id="rId1" Type="http://schemas.openxmlformats.org/officeDocument/2006/relationships/slideLayout" Target="../slideLayouts/slideLayout3.xml"/><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1.xml"/><Relationship Id="rId5" Type="http://schemas.openxmlformats.org/officeDocument/2006/relationships/image" Target="../media/image11.png"/><Relationship Id="rId4" Type="http://schemas.openxmlformats.org/officeDocument/2006/relationships/image" Target="../media/image10.png"/></Relationships>
</file>

<file path=ppt/slides/_rels/slide1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1.xml"/><Relationship Id="rId4"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9525" y="4019550"/>
            <a:ext cx="9144000" cy="2838450"/>
          </a:xfrm>
          <a:prstGeom prst="rect">
            <a:avLst/>
          </a:prstGeom>
          <a:solidFill>
            <a:srgbClr val="EEEEEF"/>
          </a:solidFill>
          <a:ln>
            <a:solidFill>
              <a:srgbClr val="EEEEE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pic>
        <p:nvPicPr>
          <p:cNvPr id="7" name="Picture 6"/>
          <p:cNvPicPr>
            <a:picLocks noChangeAspect="1"/>
          </p:cNvPicPr>
          <p:nvPr/>
        </p:nvPicPr>
        <p:blipFill>
          <a:blip r:embed="rId3"/>
          <a:stretch>
            <a:fillRect/>
          </a:stretch>
        </p:blipFill>
        <p:spPr>
          <a:xfrm>
            <a:off x="413344" y="3427123"/>
            <a:ext cx="8336362" cy="892044"/>
          </a:xfrm>
          <a:prstGeom prst="rect">
            <a:avLst/>
          </a:prstGeom>
        </p:spPr>
      </p:pic>
      <p:pic>
        <p:nvPicPr>
          <p:cNvPr id="14" name="Picture 13" descr="bottom_branding.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94676" y="5367048"/>
            <a:ext cx="1798200" cy="1243501"/>
          </a:xfrm>
          <a:prstGeom prst="rect">
            <a:avLst/>
          </a:prstGeom>
        </p:spPr>
      </p:pic>
      <p:sp>
        <p:nvSpPr>
          <p:cNvPr id="2" name="TextBox 1"/>
          <p:cNvSpPr txBox="1"/>
          <p:nvPr/>
        </p:nvSpPr>
        <p:spPr>
          <a:xfrm>
            <a:off x="566650" y="1340392"/>
            <a:ext cx="7948700" cy="646331"/>
          </a:xfrm>
          <a:prstGeom prst="rect">
            <a:avLst/>
          </a:prstGeom>
          <a:noFill/>
        </p:spPr>
        <p:txBody>
          <a:bodyPr wrap="square" rtlCol="0">
            <a:spAutoFit/>
          </a:bodyPr>
          <a:lstStyle/>
          <a:p>
            <a:r>
              <a:rPr lang="en-GB" sz="3600" b="1" dirty="0" smtClean="0">
                <a:solidFill>
                  <a:srgbClr val="A00054"/>
                </a:solidFill>
              </a:rPr>
              <a:t>Introduction to Workforce Planning </a:t>
            </a:r>
            <a:endParaRPr lang="en-GB" sz="3600" b="1" dirty="0">
              <a:solidFill>
                <a:srgbClr val="A00054"/>
              </a:solidFill>
            </a:endParaRPr>
          </a:p>
        </p:txBody>
      </p:sp>
    </p:spTree>
    <p:extLst>
      <p:ext uri="{BB962C8B-B14F-4D97-AF65-F5344CB8AC3E}">
        <p14:creationId xmlns:p14="http://schemas.microsoft.com/office/powerpoint/2010/main" val="328875766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399" y="1025526"/>
            <a:ext cx="8791575" cy="679449"/>
          </a:xfrm>
        </p:spPr>
        <p:txBody>
          <a:bodyPr/>
          <a:lstStyle/>
          <a:p>
            <a:r>
              <a:rPr lang="en-GB" sz="3200" dirty="0" smtClean="0"/>
              <a:t>Refreshed throughout the year in light of ….</a:t>
            </a:r>
            <a:endParaRPr lang="en-GB" sz="3200"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66750" y="1954924"/>
            <a:ext cx="7651750" cy="847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6750" y="3005138"/>
            <a:ext cx="7651750" cy="847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2"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66750" y="3995738"/>
            <a:ext cx="7731125" cy="847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3"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66750" y="5137424"/>
            <a:ext cx="7651750"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75924062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3"/>
          </p:nvPr>
        </p:nvSpPr>
        <p:spPr/>
        <p:txBody>
          <a:bodyPr/>
          <a:lstStyle/>
          <a:p>
            <a:pPr marL="0" indent="0">
              <a:buNone/>
            </a:pPr>
            <a:r>
              <a:rPr lang="en-GB" dirty="0" smtClean="0"/>
              <a:t>	</a:t>
            </a:r>
          </a:p>
          <a:p>
            <a:pPr marL="0" indent="0">
              <a:buNone/>
            </a:pPr>
            <a:endParaRPr lang="en-GB" dirty="0"/>
          </a:p>
          <a:p>
            <a:pPr marL="0" indent="0">
              <a:buNone/>
            </a:pPr>
            <a:r>
              <a:rPr lang="en-GB" dirty="0" smtClean="0"/>
              <a:t>													Six Steps to </a:t>
            </a:r>
          </a:p>
          <a:p>
            <a:pPr marL="0" indent="0">
              <a:buNone/>
            </a:pPr>
            <a:r>
              <a:rPr lang="en-GB" dirty="0"/>
              <a:t>	</a:t>
            </a:r>
            <a:r>
              <a:rPr lang="en-GB" dirty="0" smtClean="0"/>
              <a:t>												Workforce </a:t>
            </a:r>
          </a:p>
          <a:p>
            <a:pPr marL="0" indent="0">
              <a:buNone/>
            </a:pPr>
            <a:r>
              <a:rPr lang="en-GB" dirty="0"/>
              <a:t>	</a:t>
            </a:r>
            <a:r>
              <a:rPr lang="en-GB" dirty="0" smtClean="0"/>
              <a:t>												Planning</a:t>
            </a:r>
            <a:endParaRPr lang="en-GB" dirty="0"/>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 y="805136"/>
            <a:ext cx="5402263" cy="4870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70454215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smtClean="0"/>
              <a:t>Step 1: Defining the Plan </a:t>
            </a:r>
            <a:endParaRPr lang="en-GB" dirty="0"/>
          </a:p>
        </p:txBody>
      </p:sp>
      <p:sp>
        <p:nvSpPr>
          <p:cNvPr id="3" name="Text Placeholder 2"/>
          <p:cNvSpPr>
            <a:spLocks noGrp="1"/>
          </p:cNvSpPr>
          <p:nvPr>
            <p:ph type="body" sz="quarter" idx="13"/>
          </p:nvPr>
        </p:nvSpPr>
        <p:spPr/>
        <p:txBody>
          <a:bodyPr/>
          <a:lstStyle/>
          <a:p>
            <a:pPr>
              <a:lnSpc>
                <a:spcPct val="90000"/>
              </a:lnSpc>
              <a:buFont typeface="Arial" panose="020B0604020202020204" pitchFamily="34" charset="0"/>
              <a:buChar char="•"/>
            </a:pPr>
            <a:r>
              <a:rPr lang="en-GB" altLang="en-US" sz="1800" dirty="0"/>
              <a:t>Why do you need the workforce plan and who is it intended for?</a:t>
            </a:r>
          </a:p>
          <a:p>
            <a:pPr>
              <a:lnSpc>
                <a:spcPct val="90000"/>
              </a:lnSpc>
              <a:buFont typeface="Arial" panose="020B0604020202020204" pitchFamily="34" charset="0"/>
              <a:buChar char="•"/>
            </a:pPr>
            <a:endParaRPr lang="en-GB" altLang="en-US" sz="1800" dirty="0"/>
          </a:p>
          <a:p>
            <a:pPr>
              <a:lnSpc>
                <a:spcPct val="90000"/>
              </a:lnSpc>
              <a:buFont typeface="Arial" panose="020B0604020202020204" pitchFamily="34" charset="0"/>
              <a:buChar char="•"/>
            </a:pPr>
            <a:r>
              <a:rPr lang="en-GB" altLang="en-US" sz="1800" dirty="0"/>
              <a:t>What is the problem you are trying to solve?</a:t>
            </a:r>
          </a:p>
          <a:p>
            <a:pPr>
              <a:lnSpc>
                <a:spcPct val="90000"/>
              </a:lnSpc>
              <a:buFont typeface="Arial" panose="020B0604020202020204" pitchFamily="34" charset="0"/>
              <a:buChar char="•"/>
            </a:pPr>
            <a:endParaRPr lang="en-GB" altLang="en-US" sz="1800" dirty="0"/>
          </a:p>
          <a:p>
            <a:pPr>
              <a:lnSpc>
                <a:spcPct val="90000"/>
              </a:lnSpc>
              <a:buFont typeface="Arial" panose="020B0604020202020204" pitchFamily="34" charset="0"/>
              <a:buChar char="•"/>
            </a:pPr>
            <a:r>
              <a:rPr lang="en-GB" altLang="en-US" sz="1800" dirty="0"/>
              <a:t>Who needs to be involved in developing the plan?</a:t>
            </a:r>
          </a:p>
          <a:p>
            <a:pPr>
              <a:lnSpc>
                <a:spcPct val="90000"/>
              </a:lnSpc>
              <a:buFont typeface="Arial" panose="020B0604020202020204" pitchFamily="34" charset="0"/>
              <a:buChar char="•"/>
            </a:pPr>
            <a:endParaRPr lang="en-GB" altLang="en-US" sz="1800" dirty="0"/>
          </a:p>
          <a:p>
            <a:pPr>
              <a:lnSpc>
                <a:spcPct val="90000"/>
              </a:lnSpc>
              <a:buFont typeface="Arial" panose="020B0604020202020204" pitchFamily="34" charset="0"/>
              <a:buChar char="•"/>
            </a:pPr>
            <a:r>
              <a:rPr lang="en-GB" altLang="en-US" sz="1800" dirty="0"/>
              <a:t>What are the aims and objectives for the plan?</a:t>
            </a:r>
          </a:p>
          <a:p>
            <a:pPr>
              <a:lnSpc>
                <a:spcPct val="90000"/>
              </a:lnSpc>
              <a:buFont typeface="Arial" panose="020B0604020202020204" pitchFamily="34" charset="0"/>
              <a:buChar char="•"/>
            </a:pPr>
            <a:endParaRPr lang="en-GB" altLang="en-US" sz="1800" dirty="0"/>
          </a:p>
          <a:p>
            <a:pPr>
              <a:lnSpc>
                <a:spcPct val="90000"/>
              </a:lnSpc>
              <a:buFont typeface="Arial" panose="020B0604020202020204" pitchFamily="34" charset="0"/>
              <a:buChar char="•"/>
            </a:pPr>
            <a:r>
              <a:rPr lang="en-GB" altLang="en-US" sz="1800" dirty="0"/>
              <a:t>What is the scope of the plan, i.e. what it covers?</a:t>
            </a:r>
          </a:p>
          <a:p>
            <a:pPr>
              <a:lnSpc>
                <a:spcPct val="90000"/>
              </a:lnSpc>
              <a:buFont typeface="Arial" panose="020B0604020202020204" pitchFamily="34" charset="0"/>
              <a:buChar char="•"/>
            </a:pPr>
            <a:endParaRPr lang="en-GB" altLang="en-US" sz="1800" dirty="0"/>
          </a:p>
          <a:p>
            <a:pPr>
              <a:lnSpc>
                <a:spcPct val="90000"/>
              </a:lnSpc>
              <a:buFont typeface="Arial" panose="020B0604020202020204" pitchFamily="34" charset="0"/>
              <a:buChar char="•"/>
            </a:pPr>
            <a:r>
              <a:rPr lang="en-GB" altLang="en-US" sz="1800" dirty="0"/>
              <a:t>What is the timescale for the plan?</a:t>
            </a:r>
          </a:p>
          <a:p>
            <a:pPr>
              <a:lnSpc>
                <a:spcPct val="90000"/>
              </a:lnSpc>
              <a:buFont typeface="Arial" panose="020B0604020202020204" pitchFamily="34" charset="0"/>
              <a:buChar char="•"/>
            </a:pPr>
            <a:endParaRPr lang="en-GB" altLang="en-US" sz="1800" dirty="0"/>
          </a:p>
          <a:p>
            <a:pPr>
              <a:lnSpc>
                <a:spcPct val="90000"/>
              </a:lnSpc>
              <a:buFont typeface="Arial" panose="020B0604020202020204" pitchFamily="34" charset="0"/>
              <a:buChar char="•"/>
            </a:pPr>
            <a:r>
              <a:rPr lang="en-GB" altLang="en-US" sz="1800" dirty="0"/>
              <a:t>Are there any other decisions that will affect or be affected by the plan?</a:t>
            </a:r>
          </a:p>
          <a:p>
            <a:endParaRPr lang="en-GB" dirty="0"/>
          </a:p>
        </p:txBody>
      </p:sp>
    </p:spTree>
    <p:extLst>
      <p:ext uri="{BB962C8B-B14F-4D97-AF65-F5344CB8AC3E}">
        <p14:creationId xmlns:p14="http://schemas.microsoft.com/office/powerpoint/2010/main" val="164806023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smtClean="0"/>
              <a:t>Step 2: Visioning the Future</a:t>
            </a:r>
            <a:endParaRPr lang="en-GB" dirty="0"/>
          </a:p>
        </p:txBody>
      </p:sp>
      <p:sp>
        <p:nvSpPr>
          <p:cNvPr id="3" name="Text Placeholder 2"/>
          <p:cNvSpPr>
            <a:spLocks noGrp="1"/>
          </p:cNvSpPr>
          <p:nvPr>
            <p:ph type="body" sz="quarter" idx="13"/>
          </p:nvPr>
        </p:nvSpPr>
        <p:spPr/>
        <p:txBody>
          <a:bodyPr/>
          <a:lstStyle/>
          <a:p>
            <a:pPr>
              <a:lnSpc>
                <a:spcPct val="90000"/>
              </a:lnSpc>
              <a:buFont typeface="Arial" panose="020B0604020202020204" pitchFamily="34" charset="0"/>
              <a:buChar char="•"/>
            </a:pPr>
            <a:r>
              <a:rPr lang="en-GB" altLang="en-US" sz="1800" dirty="0"/>
              <a:t>Is there a clear vision for the future delivery of the plan or service?</a:t>
            </a:r>
          </a:p>
          <a:p>
            <a:pPr>
              <a:lnSpc>
                <a:spcPct val="90000"/>
              </a:lnSpc>
              <a:buFont typeface="Arial" panose="020B0604020202020204" pitchFamily="34" charset="0"/>
              <a:buChar char="•"/>
            </a:pPr>
            <a:endParaRPr lang="en-GB" altLang="en-US" sz="1800" dirty="0"/>
          </a:p>
          <a:p>
            <a:pPr>
              <a:lnSpc>
                <a:spcPct val="90000"/>
              </a:lnSpc>
              <a:buFont typeface="Arial" panose="020B0604020202020204" pitchFamily="34" charset="0"/>
              <a:buChar char="•"/>
            </a:pPr>
            <a:r>
              <a:rPr lang="en-GB" altLang="en-US" sz="1800" dirty="0"/>
              <a:t>What are the benefits of the plan or service change?</a:t>
            </a:r>
          </a:p>
          <a:p>
            <a:pPr>
              <a:lnSpc>
                <a:spcPct val="90000"/>
              </a:lnSpc>
              <a:buFont typeface="Arial" panose="020B0604020202020204" pitchFamily="34" charset="0"/>
              <a:buChar char="•"/>
            </a:pPr>
            <a:endParaRPr lang="en-GB" altLang="en-US" sz="1800" dirty="0"/>
          </a:p>
          <a:p>
            <a:pPr>
              <a:lnSpc>
                <a:spcPct val="90000"/>
              </a:lnSpc>
              <a:buFont typeface="Arial" panose="020B0604020202020204" pitchFamily="34" charset="0"/>
              <a:buChar char="•"/>
            </a:pPr>
            <a:r>
              <a:rPr lang="en-GB" altLang="en-US" sz="1800" dirty="0"/>
              <a:t>What options are there for the delivery of this plan or service?</a:t>
            </a:r>
          </a:p>
          <a:p>
            <a:pPr>
              <a:lnSpc>
                <a:spcPct val="90000"/>
              </a:lnSpc>
              <a:buFont typeface="Arial" panose="020B0604020202020204" pitchFamily="34" charset="0"/>
              <a:buChar char="•"/>
            </a:pPr>
            <a:endParaRPr lang="en-GB" altLang="en-US" sz="1800" dirty="0"/>
          </a:p>
          <a:p>
            <a:pPr>
              <a:lnSpc>
                <a:spcPct val="90000"/>
              </a:lnSpc>
              <a:buFont typeface="Arial" panose="020B0604020202020204" pitchFamily="34" charset="0"/>
              <a:buChar char="•"/>
            </a:pPr>
            <a:r>
              <a:rPr lang="en-GB" altLang="en-US" sz="1800" dirty="0"/>
              <a:t>Are there any changes or events that may impact on the delivery of the plan or service?</a:t>
            </a:r>
          </a:p>
          <a:p>
            <a:pPr>
              <a:lnSpc>
                <a:spcPct val="90000"/>
              </a:lnSpc>
              <a:buFont typeface="Arial" panose="020B0604020202020204" pitchFamily="34" charset="0"/>
              <a:buChar char="•"/>
            </a:pPr>
            <a:endParaRPr lang="en-GB" altLang="en-US" sz="1800" dirty="0"/>
          </a:p>
          <a:p>
            <a:pPr>
              <a:lnSpc>
                <a:spcPct val="90000"/>
              </a:lnSpc>
              <a:buFont typeface="Arial" panose="020B0604020202020204" pitchFamily="34" charset="0"/>
              <a:buChar char="•"/>
            </a:pPr>
            <a:r>
              <a:rPr lang="en-GB" altLang="en-US" sz="1800" dirty="0"/>
              <a:t>Do you have any control over these changes?</a:t>
            </a:r>
          </a:p>
          <a:p>
            <a:pPr marL="0" indent="0">
              <a:lnSpc>
                <a:spcPct val="90000"/>
              </a:lnSpc>
            </a:pPr>
            <a:endParaRPr lang="en-GB" altLang="en-US" sz="1800" dirty="0"/>
          </a:p>
          <a:p>
            <a:pPr>
              <a:lnSpc>
                <a:spcPct val="90000"/>
              </a:lnSpc>
              <a:buFont typeface="Arial" panose="020B0604020202020204" pitchFamily="34" charset="0"/>
              <a:buChar char="•"/>
            </a:pPr>
            <a:r>
              <a:rPr lang="en-GB" altLang="en-US" sz="1800" dirty="0"/>
              <a:t>Have you considered the impact a successful or unsuccessful outcome of the plan may have? </a:t>
            </a:r>
          </a:p>
          <a:p>
            <a:endParaRPr lang="en-GB" dirty="0"/>
          </a:p>
        </p:txBody>
      </p:sp>
    </p:spTree>
    <p:extLst>
      <p:ext uri="{BB962C8B-B14F-4D97-AF65-F5344CB8AC3E}">
        <p14:creationId xmlns:p14="http://schemas.microsoft.com/office/powerpoint/2010/main" val="222088084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00025" y="1025526"/>
            <a:ext cx="8534400" cy="679449"/>
          </a:xfrm>
        </p:spPr>
        <p:txBody>
          <a:bodyPr/>
          <a:lstStyle/>
          <a:p>
            <a:r>
              <a:rPr lang="en-GB" sz="3200" dirty="0" smtClean="0"/>
              <a:t>Step 3: Defining the required Workforce </a:t>
            </a:r>
            <a:endParaRPr lang="en-GB" sz="3200" dirty="0"/>
          </a:p>
        </p:txBody>
      </p:sp>
      <p:sp>
        <p:nvSpPr>
          <p:cNvPr id="3" name="Text Placeholder 2"/>
          <p:cNvSpPr>
            <a:spLocks noGrp="1"/>
          </p:cNvSpPr>
          <p:nvPr>
            <p:ph type="body" sz="quarter" idx="13"/>
          </p:nvPr>
        </p:nvSpPr>
        <p:spPr/>
        <p:txBody>
          <a:bodyPr/>
          <a:lstStyle/>
          <a:p>
            <a:pPr>
              <a:buFont typeface="Arial" panose="020B0604020202020204" pitchFamily="34" charset="0"/>
              <a:buChar char="•"/>
            </a:pPr>
            <a:r>
              <a:rPr lang="en-GB" altLang="en-US" dirty="0"/>
              <a:t>What are the key tasks within this service?</a:t>
            </a:r>
          </a:p>
          <a:p>
            <a:pPr>
              <a:buFont typeface="Arial" panose="020B0604020202020204" pitchFamily="34" charset="0"/>
              <a:buChar char="•"/>
            </a:pPr>
            <a:endParaRPr lang="en-GB" altLang="en-US" dirty="0"/>
          </a:p>
          <a:p>
            <a:pPr>
              <a:buFont typeface="Arial" panose="020B0604020202020204" pitchFamily="34" charset="0"/>
              <a:buChar char="•"/>
            </a:pPr>
            <a:r>
              <a:rPr lang="en-GB" altLang="en-US" dirty="0"/>
              <a:t>What skills and competences will you need in your workforce to deliver these tasks?</a:t>
            </a:r>
          </a:p>
          <a:p>
            <a:endParaRPr lang="en-GB" dirty="0"/>
          </a:p>
        </p:txBody>
      </p:sp>
    </p:spTree>
    <p:extLst>
      <p:ext uri="{BB962C8B-B14F-4D97-AF65-F5344CB8AC3E}">
        <p14:creationId xmlns:p14="http://schemas.microsoft.com/office/powerpoint/2010/main" val="295661643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71449" y="1025526"/>
            <a:ext cx="8734425" cy="679449"/>
          </a:xfrm>
        </p:spPr>
        <p:txBody>
          <a:bodyPr/>
          <a:lstStyle/>
          <a:p>
            <a:r>
              <a:rPr lang="en-GB" sz="2800" dirty="0" smtClean="0"/>
              <a:t>Step 4: Understanding Workforce availability </a:t>
            </a:r>
            <a:endParaRPr lang="en-GB" sz="2800" dirty="0"/>
          </a:p>
        </p:txBody>
      </p:sp>
      <p:sp>
        <p:nvSpPr>
          <p:cNvPr id="3" name="Text Placeholder 2"/>
          <p:cNvSpPr>
            <a:spLocks noGrp="1"/>
          </p:cNvSpPr>
          <p:nvPr>
            <p:ph type="body" sz="quarter" idx="13"/>
          </p:nvPr>
        </p:nvSpPr>
        <p:spPr/>
        <p:txBody>
          <a:bodyPr/>
          <a:lstStyle/>
          <a:p>
            <a:pPr>
              <a:buFont typeface="Arial" panose="020B0604020202020204" pitchFamily="34" charset="0"/>
              <a:buChar char="•"/>
            </a:pPr>
            <a:r>
              <a:rPr lang="en-GB" altLang="en-US" dirty="0"/>
              <a:t>What staff do you have available now?</a:t>
            </a:r>
          </a:p>
          <a:p>
            <a:pPr>
              <a:buFont typeface="Arial" panose="020B0604020202020204" pitchFamily="34" charset="0"/>
              <a:buChar char="•"/>
            </a:pPr>
            <a:endParaRPr lang="en-GB" altLang="en-US" dirty="0"/>
          </a:p>
          <a:p>
            <a:pPr>
              <a:buFont typeface="Arial" panose="020B0604020202020204" pitchFamily="34" charset="0"/>
              <a:buChar char="•"/>
            </a:pPr>
            <a:r>
              <a:rPr lang="en-GB" altLang="en-US" dirty="0"/>
              <a:t>What is the rate of staff starting and leaving your service?</a:t>
            </a:r>
          </a:p>
          <a:p>
            <a:pPr>
              <a:buFont typeface="Arial" panose="020B0604020202020204" pitchFamily="34" charset="0"/>
              <a:buChar char="•"/>
            </a:pPr>
            <a:endParaRPr lang="en-GB" altLang="en-US" dirty="0"/>
          </a:p>
          <a:p>
            <a:pPr>
              <a:buFont typeface="Arial" panose="020B0604020202020204" pitchFamily="34" charset="0"/>
              <a:buChar char="•"/>
            </a:pPr>
            <a:r>
              <a:rPr lang="en-GB" altLang="en-US" dirty="0"/>
              <a:t>What are your options to develop/build your workforce?</a:t>
            </a:r>
          </a:p>
          <a:p>
            <a:pPr>
              <a:buFont typeface="Arial" panose="020B0604020202020204" pitchFamily="34" charset="0"/>
              <a:buChar char="•"/>
            </a:pPr>
            <a:endParaRPr lang="en-GB" altLang="en-US" dirty="0"/>
          </a:p>
          <a:p>
            <a:pPr>
              <a:buFont typeface="Arial" panose="020B0604020202020204" pitchFamily="34" charset="0"/>
              <a:buChar char="•"/>
            </a:pPr>
            <a:r>
              <a:rPr lang="en-GB" altLang="en-US" dirty="0"/>
              <a:t>What are the options for new ways of working?</a:t>
            </a:r>
          </a:p>
          <a:p>
            <a:endParaRPr lang="en-GB" dirty="0"/>
          </a:p>
        </p:txBody>
      </p:sp>
    </p:spTree>
    <p:extLst>
      <p:ext uri="{BB962C8B-B14F-4D97-AF65-F5344CB8AC3E}">
        <p14:creationId xmlns:p14="http://schemas.microsoft.com/office/powerpoint/2010/main" val="188026762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smtClean="0"/>
              <a:t>Step 5: Developing an Action Plan </a:t>
            </a:r>
            <a:endParaRPr lang="en-GB" dirty="0"/>
          </a:p>
        </p:txBody>
      </p:sp>
      <p:sp>
        <p:nvSpPr>
          <p:cNvPr id="3" name="Text Placeholder 2"/>
          <p:cNvSpPr>
            <a:spLocks noGrp="1"/>
          </p:cNvSpPr>
          <p:nvPr>
            <p:ph type="body" sz="quarter" idx="13"/>
          </p:nvPr>
        </p:nvSpPr>
        <p:spPr/>
        <p:txBody>
          <a:bodyPr/>
          <a:lstStyle/>
          <a:p>
            <a:pPr>
              <a:buFont typeface="Arial" panose="020B0604020202020204" pitchFamily="34" charset="0"/>
              <a:buChar char="•"/>
            </a:pPr>
            <a:r>
              <a:rPr lang="en-GB" altLang="en-US" sz="2000" dirty="0"/>
              <a:t>How well do the current skills, roles and numbers match the expected service need?</a:t>
            </a:r>
          </a:p>
          <a:p>
            <a:pPr>
              <a:buFont typeface="Arial" panose="020B0604020202020204" pitchFamily="34" charset="0"/>
              <a:buChar char="•"/>
            </a:pPr>
            <a:endParaRPr lang="en-GB" altLang="en-US" sz="2000" dirty="0"/>
          </a:p>
          <a:p>
            <a:pPr>
              <a:buFont typeface="Arial" panose="020B0604020202020204" pitchFamily="34" charset="0"/>
              <a:buChar char="•"/>
            </a:pPr>
            <a:r>
              <a:rPr lang="en-GB" altLang="en-US" sz="2000" dirty="0"/>
              <a:t>What key changes are needed to the current workforce?</a:t>
            </a:r>
          </a:p>
          <a:p>
            <a:pPr>
              <a:buFont typeface="Arial" panose="020B0604020202020204" pitchFamily="34" charset="0"/>
              <a:buChar char="•"/>
            </a:pPr>
            <a:endParaRPr lang="en-GB" altLang="en-US" sz="2000" dirty="0"/>
          </a:p>
          <a:p>
            <a:pPr>
              <a:buFont typeface="Arial" panose="020B0604020202020204" pitchFamily="34" charset="0"/>
              <a:buChar char="•"/>
            </a:pPr>
            <a:r>
              <a:rPr lang="en-GB" altLang="en-US" sz="2000" dirty="0"/>
              <a:t>Have you drawn up an action plan of your best options (this includes education and other strategies)?</a:t>
            </a:r>
          </a:p>
          <a:p>
            <a:pPr>
              <a:buFont typeface="Arial" panose="020B0604020202020204" pitchFamily="34" charset="0"/>
              <a:buChar char="•"/>
            </a:pPr>
            <a:endParaRPr lang="en-GB" altLang="en-US" sz="2000" dirty="0"/>
          </a:p>
          <a:p>
            <a:pPr>
              <a:buFont typeface="Arial" panose="020B0604020202020204" pitchFamily="34" charset="0"/>
              <a:buChar char="•"/>
            </a:pPr>
            <a:r>
              <a:rPr lang="en-GB" altLang="en-US" sz="2000" dirty="0"/>
              <a:t>How are you going to manage the change </a:t>
            </a:r>
            <a:r>
              <a:rPr lang="en-GB" altLang="en-US" sz="2000" dirty="0" smtClean="0"/>
              <a:t>e.g. </a:t>
            </a:r>
            <a:r>
              <a:rPr lang="en-GB" altLang="en-US" sz="2000" dirty="0"/>
              <a:t>timescales, responsibilities, champions?</a:t>
            </a:r>
          </a:p>
          <a:p>
            <a:endParaRPr lang="en-GB" dirty="0"/>
          </a:p>
        </p:txBody>
      </p:sp>
    </p:spTree>
    <p:extLst>
      <p:ext uri="{BB962C8B-B14F-4D97-AF65-F5344CB8AC3E}">
        <p14:creationId xmlns:p14="http://schemas.microsoft.com/office/powerpoint/2010/main" val="159090872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00025" y="1025526"/>
            <a:ext cx="8677275" cy="679449"/>
          </a:xfrm>
        </p:spPr>
        <p:txBody>
          <a:bodyPr/>
          <a:lstStyle/>
          <a:p>
            <a:r>
              <a:rPr lang="en-GB" sz="3200" dirty="0" smtClean="0"/>
              <a:t>Step 6: Implement, Monitor and Refresh </a:t>
            </a:r>
            <a:endParaRPr lang="en-GB" sz="3200" dirty="0"/>
          </a:p>
        </p:txBody>
      </p:sp>
      <p:sp>
        <p:nvSpPr>
          <p:cNvPr id="3" name="Text Placeholder 2"/>
          <p:cNvSpPr>
            <a:spLocks noGrp="1"/>
          </p:cNvSpPr>
          <p:nvPr>
            <p:ph type="body" sz="quarter" idx="13"/>
          </p:nvPr>
        </p:nvSpPr>
        <p:spPr/>
        <p:txBody>
          <a:bodyPr/>
          <a:lstStyle/>
          <a:p>
            <a:pPr>
              <a:lnSpc>
                <a:spcPct val="90000"/>
              </a:lnSpc>
              <a:buFont typeface="Arial" panose="020B0604020202020204" pitchFamily="34" charset="0"/>
              <a:buChar char="•"/>
            </a:pPr>
            <a:r>
              <a:rPr lang="en-GB" altLang="en-US" dirty="0"/>
              <a:t>What needs to happen to ensure the plan is implemented?</a:t>
            </a:r>
          </a:p>
          <a:p>
            <a:pPr marL="0" indent="0">
              <a:lnSpc>
                <a:spcPct val="90000"/>
              </a:lnSpc>
            </a:pPr>
            <a:endParaRPr lang="en-GB" altLang="en-US" dirty="0"/>
          </a:p>
          <a:p>
            <a:pPr>
              <a:lnSpc>
                <a:spcPct val="90000"/>
              </a:lnSpc>
              <a:buFont typeface="Arial" panose="020B0604020202020204" pitchFamily="34" charset="0"/>
              <a:buChar char="•"/>
            </a:pPr>
            <a:r>
              <a:rPr lang="en-GB" altLang="en-US" dirty="0"/>
              <a:t>How will you measure your progress against the plan’s goals e.g. those agreed in step 1 and 2?</a:t>
            </a:r>
          </a:p>
          <a:p>
            <a:pPr>
              <a:lnSpc>
                <a:spcPct val="90000"/>
              </a:lnSpc>
              <a:buFont typeface="Arial" panose="020B0604020202020204" pitchFamily="34" charset="0"/>
              <a:buChar char="•"/>
            </a:pPr>
            <a:endParaRPr lang="en-GB" altLang="en-US" dirty="0"/>
          </a:p>
          <a:p>
            <a:pPr>
              <a:lnSpc>
                <a:spcPct val="90000"/>
              </a:lnSpc>
              <a:buFont typeface="Arial" panose="020B0604020202020204" pitchFamily="34" charset="0"/>
              <a:buChar char="•"/>
            </a:pPr>
            <a:r>
              <a:rPr lang="en-GB" altLang="en-US" dirty="0"/>
              <a:t>What contingency plans or actions may be needed if the plan does not stay on course or goals are not being met?</a:t>
            </a:r>
          </a:p>
          <a:p>
            <a:pPr>
              <a:lnSpc>
                <a:spcPct val="90000"/>
              </a:lnSpc>
              <a:buFont typeface="Arial" panose="020B0604020202020204" pitchFamily="34" charset="0"/>
              <a:buChar char="•"/>
            </a:pPr>
            <a:endParaRPr lang="en-GB" altLang="en-US" dirty="0"/>
          </a:p>
          <a:p>
            <a:pPr>
              <a:lnSpc>
                <a:spcPct val="90000"/>
              </a:lnSpc>
              <a:buFont typeface="Arial" panose="020B0604020202020204" pitchFamily="34" charset="0"/>
              <a:buChar char="•"/>
            </a:pPr>
            <a:r>
              <a:rPr lang="en-GB" altLang="en-US" dirty="0"/>
              <a:t>Who, how and when will the plan be reviewed?</a:t>
            </a:r>
          </a:p>
          <a:p>
            <a:endParaRPr lang="en-GB" dirty="0"/>
          </a:p>
        </p:txBody>
      </p:sp>
    </p:spTree>
    <p:extLst>
      <p:ext uri="{BB962C8B-B14F-4D97-AF65-F5344CB8AC3E}">
        <p14:creationId xmlns:p14="http://schemas.microsoft.com/office/powerpoint/2010/main" val="136191049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2"/>
          <p:cNvSpPr txBox="1">
            <a:spLocks noChangeArrowheads="1"/>
          </p:cNvSpPr>
          <p:nvPr/>
        </p:nvSpPr>
        <p:spPr bwMode="auto">
          <a:xfrm>
            <a:off x="323850" y="1247776"/>
            <a:ext cx="8477250" cy="4829174"/>
          </a:xfrm>
          <a:prstGeom prst="rect">
            <a:avLst/>
          </a:prstGeom>
          <a:solidFill>
            <a:srgbClr val="FFFFFF"/>
          </a:solidFill>
          <a:ln w="9525">
            <a:noFill/>
            <a:miter lim="800000"/>
            <a:headEnd/>
            <a:tailEnd/>
          </a:ln>
        </p:spPr>
        <p:txBody>
          <a:bodyPr rot="0" vert="horz" wrap="square" lIns="91440" tIns="45720" rIns="91440" bIns="45720" anchor="t" anchorCtr="0">
            <a:noAutofit/>
          </a:bodyPr>
          <a:lstStyle/>
          <a:p>
            <a:pPr marL="342900" lvl="0" indent="-342900" algn="ctr">
              <a:spcBef>
                <a:spcPct val="20000"/>
              </a:spcBef>
              <a:defRPr/>
            </a:pPr>
            <a:endParaRPr lang="en-GB" sz="3200" dirty="0" smtClean="0">
              <a:solidFill>
                <a:srgbClr val="1F497D"/>
              </a:solidFill>
              <a:latin typeface="Calibri"/>
            </a:endParaRPr>
          </a:p>
          <a:p>
            <a:pPr marL="342900" lvl="0" indent="-342900" algn="ctr">
              <a:spcBef>
                <a:spcPct val="20000"/>
              </a:spcBef>
              <a:defRPr/>
            </a:pPr>
            <a:r>
              <a:rPr lang="en-GB" sz="3200" dirty="0" smtClean="0">
                <a:solidFill>
                  <a:srgbClr val="1F497D"/>
                </a:solidFill>
              </a:rPr>
              <a:t>“</a:t>
            </a:r>
            <a:r>
              <a:rPr lang="en-GB" sz="3200" i="1" dirty="0">
                <a:solidFill>
                  <a:srgbClr val="1F497D"/>
                </a:solidFill>
              </a:rPr>
              <a:t>Aims to ensure organisations strategically plan to have sufficient staff (clinical and non-clinical), with the appropriate skills, to meet the current and future needs of their population.”</a:t>
            </a:r>
          </a:p>
          <a:p>
            <a:pPr marL="342900" lvl="0" indent="-342900">
              <a:spcBef>
                <a:spcPct val="20000"/>
              </a:spcBef>
              <a:defRPr/>
            </a:pPr>
            <a:r>
              <a:rPr lang="en-GB" sz="1400" i="1" dirty="0">
                <a:solidFill>
                  <a:prstClr val="black"/>
                </a:solidFill>
              </a:rPr>
              <a:t>										</a:t>
            </a:r>
          </a:p>
          <a:p>
            <a:pPr marL="342900" lvl="0" indent="-342900" algn="r">
              <a:spcBef>
                <a:spcPct val="20000"/>
              </a:spcBef>
              <a:defRPr/>
            </a:pPr>
            <a:r>
              <a:rPr lang="en-GB" i="1" dirty="0">
                <a:solidFill>
                  <a:srgbClr val="1F497D"/>
                </a:solidFill>
              </a:rPr>
              <a:t>(www.healthcareworkforce.nhs.uk)</a:t>
            </a:r>
            <a:endParaRPr lang="en-GB" i="1" dirty="0">
              <a:solidFill>
                <a:srgbClr val="1F497D"/>
              </a:solidFill>
            </a:endParaRPr>
          </a:p>
        </p:txBody>
      </p:sp>
      <p:sp>
        <p:nvSpPr>
          <p:cNvPr id="4" name="TextBox 3"/>
          <p:cNvSpPr txBox="1"/>
          <p:nvPr/>
        </p:nvSpPr>
        <p:spPr>
          <a:xfrm>
            <a:off x="323850" y="483142"/>
            <a:ext cx="7948700" cy="461665"/>
          </a:xfrm>
          <a:prstGeom prst="rect">
            <a:avLst/>
          </a:prstGeom>
          <a:noFill/>
        </p:spPr>
        <p:txBody>
          <a:bodyPr wrap="square" rtlCol="0">
            <a:spAutoFit/>
          </a:bodyPr>
          <a:lstStyle/>
          <a:p>
            <a:r>
              <a:rPr lang="en-GB" sz="2400" b="1" dirty="0" smtClean="0">
                <a:solidFill>
                  <a:srgbClr val="A00054"/>
                </a:solidFill>
              </a:rPr>
              <a:t>What is Workforce Planning?</a:t>
            </a:r>
            <a:endParaRPr lang="en-GB" sz="2400" b="1" dirty="0">
              <a:solidFill>
                <a:srgbClr val="A00054"/>
              </a:solidFill>
            </a:endParaRPr>
          </a:p>
        </p:txBody>
      </p:sp>
    </p:spTree>
    <p:extLst>
      <p:ext uri="{BB962C8B-B14F-4D97-AF65-F5344CB8AC3E}">
        <p14:creationId xmlns:p14="http://schemas.microsoft.com/office/powerpoint/2010/main" val="409547852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smtClean="0"/>
              <a:t>Who needs to be involved?</a:t>
            </a:r>
            <a:endParaRPr lang="en-GB" dirty="0"/>
          </a:p>
        </p:txBody>
      </p:sp>
      <p:sp>
        <p:nvSpPr>
          <p:cNvPr id="3" name="Text Placeholder 2"/>
          <p:cNvSpPr>
            <a:spLocks noGrp="1"/>
          </p:cNvSpPr>
          <p:nvPr>
            <p:ph type="body" sz="quarter" idx="13"/>
          </p:nvPr>
        </p:nvSpPr>
        <p:spPr/>
        <p:txBody>
          <a:bodyPr/>
          <a:lstStyle/>
          <a:p>
            <a:pPr marL="0" lvl="0" indent="0">
              <a:spcBef>
                <a:spcPts val="0"/>
              </a:spcBef>
              <a:buNone/>
            </a:pPr>
            <a:r>
              <a:rPr lang="en-GB" sz="1800" b="1" dirty="0">
                <a:solidFill>
                  <a:prstClr val="black"/>
                </a:solidFill>
              </a:rPr>
              <a:t>Internally </a:t>
            </a:r>
          </a:p>
          <a:p>
            <a:pPr>
              <a:spcBef>
                <a:spcPts val="0"/>
              </a:spcBef>
            </a:pPr>
            <a:r>
              <a:rPr lang="en-GB" sz="1800" dirty="0">
                <a:solidFill>
                  <a:prstClr val="black"/>
                </a:solidFill>
              </a:rPr>
              <a:t>Within own directorate / division</a:t>
            </a:r>
          </a:p>
          <a:p>
            <a:pPr>
              <a:spcBef>
                <a:spcPts val="0"/>
              </a:spcBef>
            </a:pPr>
            <a:r>
              <a:rPr lang="en-GB" sz="1800" dirty="0">
                <a:solidFill>
                  <a:prstClr val="black"/>
                </a:solidFill>
              </a:rPr>
              <a:t>Across directorate/ division who may be affected by workforce change </a:t>
            </a:r>
          </a:p>
          <a:p>
            <a:pPr>
              <a:spcBef>
                <a:spcPts val="0"/>
              </a:spcBef>
            </a:pPr>
            <a:r>
              <a:rPr lang="en-GB" sz="1800" dirty="0">
                <a:solidFill>
                  <a:prstClr val="black"/>
                </a:solidFill>
              </a:rPr>
              <a:t>With colleagues in supporting corporate directorates e.g. Finance, HR</a:t>
            </a:r>
          </a:p>
          <a:p>
            <a:pPr marL="0" lvl="0" indent="0">
              <a:spcBef>
                <a:spcPts val="0"/>
              </a:spcBef>
              <a:buNone/>
            </a:pPr>
            <a:endParaRPr lang="en-GB" sz="1800" dirty="0">
              <a:solidFill>
                <a:prstClr val="black"/>
              </a:solidFill>
            </a:endParaRPr>
          </a:p>
          <a:p>
            <a:pPr marL="0" lvl="0" indent="0">
              <a:spcBef>
                <a:spcPts val="0"/>
              </a:spcBef>
              <a:buNone/>
            </a:pPr>
            <a:r>
              <a:rPr lang="en-GB" sz="1800" b="1" dirty="0">
                <a:solidFill>
                  <a:prstClr val="black"/>
                </a:solidFill>
              </a:rPr>
              <a:t>Externally </a:t>
            </a:r>
          </a:p>
          <a:p>
            <a:pPr>
              <a:spcBef>
                <a:spcPts val="0"/>
              </a:spcBef>
            </a:pPr>
            <a:r>
              <a:rPr lang="en-GB" sz="1800" dirty="0">
                <a:solidFill>
                  <a:prstClr val="black"/>
                </a:solidFill>
              </a:rPr>
              <a:t>Commissioners </a:t>
            </a:r>
          </a:p>
          <a:p>
            <a:pPr>
              <a:spcBef>
                <a:spcPts val="0"/>
              </a:spcBef>
            </a:pPr>
            <a:r>
              <a:rPr lang="en-GB" sz="1800" dirty="0">
                <a:solidFill>
                  <a:prstClr val="black"/>
                </a:solidFill>
              </a:rPr>
              <a:t>Public / Patients </a:t>
            </a:r>
          </a:p>
          <a:p>
            <a:pPr>
              <a:spcBef>
                <a:spcPts val="0"/>
              </a:spcBef>
            </a:pPr>
            <a:r>
              <a:rPr lang="en-GB" sz="1800" dirty="0">
                <a:solidFill>
                  <a:prstClr val="black"/>
                </a:solidFill>
              </a:rPr>
              <a:t>Other NHS Trusts </a:t>
            </a:r>
          </a:p>
          <a:p>
            <a:pPr>
              <a:spcBef>
                <a:spcPts val="0"/>
              </a:spcBef>
            </a:pPr>
            <a:r>
              <a:rPr lang="en-GB" sz="1800" dirty="0">
                <a:solidFill>
                  <a:prstClr val="black"/>
                </a:solidFill>
              </a:rPr>
              <a:t>Local authorities </a:t>
            </a:r>
          </a:p>
          <a:p>
            <a:pPr>
              <a:spcBef>
                <a:spcPts val="0"/>
              </a:spcBef>
            </a:pPr>
            <a:r>
              <a:rPr lang="en-GB" sz="1800" dirty="0">
                <a:solidFill>
                  <a:prstClr val="black"/>
                </a:solidFill>
              </a:rPr>
              <a:t>Voluntary / Independent sector </a:t>
            </a:r>
          </a:p>
          <a:p>
            <a:pPr>
              <a:spcBef>
                <a:spcPts val="0"/>
              </a:spcBef>
            </a:pPr>
            <a:r>
              <a:rPr lang="en-GB" sz="1800" dirty="0">
                <a:solidFill>
                  <a:prstClr val="black"/>
                </a:solidFill>
              </a:rPr>
              <a:t>Regulatory bodies </a:t>
            </a:r>
          </a:p>
          <a:p>
            <a:pPr marL="0" indent="0">
              <a:buNone/>
            </a:pPr>
            <a:endParaRPr lang="en-GB" dirty="0"/>
          </a:p>
        </p:txBody>
      </p:sp>
    </p:spTree>
    <p:extLst>
      <p:ext uri="{BB962C8B-B14F-4D97-AF65-F5344CB8AC3E}">
        <p14:creationId xmlns:p14="http://schemas.microsoft.com/office/powerpoint/2010/main" val="124110393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14300" y="882651"/>
            <a:ext cx="8820150" cy="679449"/>
          </a:xfrm>
        </p:spPr>
        <p:txBody>
          <a:bodyPr/>
          <a:lstStyle/>
          <a:p>
            <a:r>
              <a:rPr lang="en-GB" sz="3200" dirty="0" smtClean="0"/>
              <a:t>Why do you need to consider Workforce?</a:t>
            </a:r>
            <a:endParaRPr lang="en-GB" sz="3200" dirty="0"/>
          </a:p>
        </p:txBody>
      </p:sp>
      <p:sp>
        <p:nvSpPr>
          <p:cNvPr id="3" name="Text Placeholder 2"/>
          <p:cNvSpPr>
            <a:spLocks noGrp="1"/>
          </p:cNvSpPr>
          <p:nvPr>
            <p:ph type="body" sz="quarter" idx="13"/>
          </p:nvPr>
        </p:nvSpPr>
        <p:spPr>
          <a:xfrm>
            <a:off x="457200" y="1704975"/>
            <a:ext cx="7839075" cy="4495800"/>
          </a:xfrm>
        </p:spPr>
        <p:txBody>
          <a:bodyPr/>
          <a:lstStyle/>
          <a:p>
            <a:pPr lvl="0">
              <a:buFont typeface="Arial" panose="020B0604020202020204" pitchFamily="34" charset="0"/>
              <a:buChar char="•"/>
            </a:pPr>
            <a:r>
              <a:rPr lang="en-GB" sz="1500" dirty="0">
                <a:solidFill>
                  <a:srgbClr val="1F497D"/>
                </a:solidFill>
              </a:rPr>
              <a:t>Changes to the NHS </a:t>
            </a:r>
            <a:r>
              <a:rPr lang="en-GB" sz="1500" dirty="0">
                <a:solidFill>
                  <a:prstClr val="black"/>
                </a:solidFill>
              </a:rPr>
              <a:t>in terms of care settings, demographics and delivery methods require significantly different skills, capabilities and approaches to working.</a:t>
            </a:r>
          </a:p>
          <a:p>
            <a:pPr marL="0" lvl="0" indent="0">
              <a:buNone/>
            </a:pPr>
            <a:endParaRPr lang="en-GB" sz="1500" dirty="0">
              <a:solidFill>
                <a:prstClr val="black"/>
              </a:solidFill>
            </a:endParaRPr>
          </a:p>
          <a:p>
            <a:pPr lvl="0">
              <a:buFont typeface="Arial" panose="020B0604020202020204" pitchFamily="34" charset="0"/>
              <a:buChar char="•"/>
            </a:pPr>
            <a:r>
              <a:rPr lang="en-GB" sz="1500" dirty="0">
                <a:solidFill>
                  <a:prstClr val="black"/>
                </a:solidFill>
              </a:rPr>
              <a:t>Workforce implications need to be accounted for at every stage of the commissioning cycle. Without due consideration, Commissioners risk perpetuating workforce issues or requesting specifications that cannot be delivered, because the skills and people do not exist in the system.</a:t>
            </a:r>
          </a:p>
          <a:p>
            <a:pPr marL="0" lvl="0" indent="0">
              <a:buNone/>
            </a:pPr>
            <a:endParaRPr lang="en-GB" sz="1500" dirty="0">
              <a:solidFill>
                <a:prstClr val="black"/>
              </a:solidFill>
            </a:endParaRPr>
          </a:p>
          <a:p>
            <a:pPr lvl="0">
              <a:buFont typeface="Arial" panose="020B0604020202020204" pitchFamily="34" charset="0"/>
              <a:buChar char="•"/>
            </a:pPr>
            <a:r>
              <a:rPr lang="en-GB" sz="1500" dirty="0">
                <a:solidFill>
                  <a:srgbClr val="1F497D"/>
                </a:solidFill>
              </a:rPr>
              <a:t>70-80% of the workforce will still be there in 5 years</a:t>
            </a:r>
            <a:r>
              <a:rPr lang="en-GB" sz="1500" dirty="0">
                <a:solidFill>
                  <a:prstClr val="black"/>
                </a:solidFill>
              </a:rPr>
              <a:t>, but required to work in significantly different settings, the impetus to lead, measure and support workforce development discussions is even greater. </a:t>
            </a:r>
          </a:p>
          <a:p>
            <a:pPr marL="0" lvl="0" indent="0">
              <a:buNone/>
            </a:pPr>
            <a:endParaRPr lang="en-GB" sz="1500" dirty="0">
              <a:solidFill>
                <a:prstClr val="black"/>
              </a:solidFill>
            </a:endParaRPr>
          </a:p>
          <a:p>
            <a:pPr lvl="0">
              <a:buFont typeface="Arial" panose="020B0604020202020204" pitchFamily="34" charset="0"/>
              <a:buChar char="•"/>
            </a:pPr>
            <a:r>
              <a:rPr lang="en-GB" sz="1500" dirty="0">
                <a:solidFill>
                  <a:srgbClr val="1F497D"/>
                </a:solidFill>
              </a:rPr>
              <a:t>Ensuring a sufficiently skilled workforce</a:t>
            </a:r>
            <a:r>
              <a:rPr lang="en-GB" sz="1500" dirty="0">
                <a:solidFill>
                  <a:prstClr val="black"/>
                </a:solidFill>
              </a:rPr>
              <a:t> is a shared issue, requiring system wide collaborative action in </a:t>
            </a:r>
            <a:r>
              <a:rPr lang="en-GB" sz="1500" dirty="0">
                <a:solidFill>
                  <a:srgbClr val="1F497D"/>
                </a:solidFill>
              </a:rPr>
              <a:t>1-5 year planning.</a:t>
            </a:r>
          </a:p>
          <a:p>
            <a:pPr marL="0" lvl="0" indent="0">
              <a:buNone/>
            </a:pPr>
            <a:endParaRPr lang="en-GB" sz="1500" dirty="0">
              <a:solidFill>
                <a:srgbClr val="1F497D"/>
              </a:solidFill>
            </a:endParaRPr>
          </a:p>
          <a:p>
            <a:pPr lvl="0">
              <a:buFont typeface="Arial" panose="020B0604020202020204" pitchFamily="34" charset="0"/>
              <a:buChar char="•"/>
            </a:pPr>
            <a:r>
              <a:rPr lang="en-GB" sz="1500" dirty="0">
                <a:solidFill>
                  <a:prstClr val="black"/>
                </a:solidFill>
              </a:rPr>
              <a:t>Challenging </a:t>
            </a:r>
            <a:r>
              <a:rPr lang="en-GB" sz="1500" dirty="0">
                <a:solidFill>
                  <a:srgbClr val="1F497D"/>
                </a:solidFill>
              </a:rPr>
              <a:t>Financial climate </a:t>
            </a:r>
            <a:r>
              <a:rPr lang="en-GB" sz="1500" dirty="0">
                <a:solidFill>
                  <a:prstClr val="black"/>
                </a:solidFill>
              </a:rPr>
              <a:t>we are in requires us to plan differently to how we have in the past</a:t>
            </a:r>
          </a:p>
          <a:p>
            <a:endParaRPr lang="en-GB" dirty="0"/>
          </a:p>
        </p:txBody>
      </p:sp>
    </p:spTree>
    <p:extLst>
      <p:ext uri="{BB962C8B-B14F-4D97-AF65-F5344CB8AC3E}">
        <p14:creationId xmlns:p14="http://schemas.microsoft.com/office/powerpoint/2010/main" val="45737795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smtClean="0"/>
              <a:t>A good plan ……</a:t>
            </a:r>
            <a:endParaRPr lang="en-GB" dirty="0"/>
          </a:p>
        </p:txBody>
      </p:sp>
      <p:sp>
        <p:nvSpPr>
          <p:cNvPr id="3" name="Text Placeholder 2"/>
          <p:cNvSpPr>
            <a:spLocks noGrp="1"/>
          </p:cNvSpPr>
          <p:nvPr>
            <p:ph type="body" sz="quarter" idx="13"/>
          </p:nvPr>
        </p:nvSpPr>
        <p:spPr/>
        <p:txBody>
          <a:bodyPr/>
          <a:lstStyle/>
          <a:p>
            <a:pPr lvl="0">
              <a:buFont typeface="Wingdings" panose="05000000000000000000" pitchFamily="2" charset="2"/>
              <a:buChar char="ü"/>
            </a:pPr>
            <a:r>
              <a:rPr lang="en-GB" sz="1600" dirty="0">
                <a:solidFill>
                  <a:prstClr val="black"/>
                </a:solidFill>
              </a:rPr>
              <a:t>Mitigates staffing crises and shortfalls in service</a:t>
            </a:r>
          </a:p>
          <a:p>
            <a:pPr lvl="0">
              <a:buFont typeface="Wingdings" panose="05000000000000000000" pitchFamily="2" charset="2"/>
              <a:buChar char="ü"/>
            </a:pPr>
            <a:r>
              <a:rPr lang="en-GB" sz="1600" dirty="0">
                <a:solidFill>
                  <a:prstClr val="black"/>
                </a:solidFill>
              </a:rPr>
              <a:t>Encourages teamwork often crossing multi-disciplinary boundaries</a:t>
            </a:r>
          </a:p>
          <a:p>
            <a:pPr lvl="0">
              <a:buFont typeface="Wingdings" panose="05000000000000000000" pitchFamily="2" charset="2"/>
              <a:buChar char="ü"/>
            </a:pPr>
            <a:r>
              <a:rPr lang="en-GB" sz="1600" dirty="0">
                <a:solidFill>
                  <a:prstClr val="black"/>
                </a:solidFill>
              </a:rPr>
              <a:t>Make best use of current staff</a:t>
            </a:r>
          </a:p>
          <a:p>
            <a:pPr lvl="0">
              <a:buFont typeface="Wingdings" panose="05000000000000000000" pitchFamily="2" charset="2"/>
              <a:buChar char="ü"/>
            </a:pPr>
            <a:r>
              <a:rPr lang="en-GB" sz="1600" dirty="0">
                <a:solidFill>
                  <a:prstClr val="black"/>
                </a:solidFill>
              </a:rPr>
              <a:t>Articulates and plans for education and training needs </a:t>
            </a:r>
          </a:p>
          <a:p>
            <a:pPr lvl="0">
              <a:buFont typeface="Wingdings" panose="05000000000000000000" pitchFamily="2" charset="2"/>
              <a:buChar char="ü"/>
            </a:pPr>
            <a:r>
              <a:rPr lang="en-GB" sz="1600" dirty="0">
                <a:solidFill>
                  <a:prstClr val="black"/>
                </a:solidFill>
              </a:rPr>
              <a:t>May develop new, more flexible careers </a:t>
            </a:r>
          </a:p>
          <a:p>
            <a:pPr lvl="0">
              <a:buFont typeface="Wingdings" panose="05000000000000000000" pitchFamily="2" charset="2"/>
              <a:buChar char="ü"/>
            </a:pPr>
            <a:r>
              <a:rPr lang="en-GB" sz="1600" dirty="0">
                <a:solidFill>
                  <a:prstClr val="black"/>
                </a:solidFill>
              </a:rPr>
              <a:t>Improves staff engagement and staff satisfaction </a:t>
            </a:r>
          </a:p>
          <a:p>
            <a:pPr lvl="0">
              <a:buFont typeface="Wingdings" panose="05000000000000000000" pitchFamily="2" charset="2"/>
              <a:buChar char="ü"/>
            </a:pPr>
            <a:r>
              <a:rPr lang="en-GB" sz="1600" dirty="0">
                <a:solidFill>
                  <a:prstClr val="black"/>
                </a:solidFill>
              </a:rPr>
              <a:t>Contributes to ensuring patient safety by having the right skills in place to deliver effective care</a:t>
            </a:r>
          </a:p>
          <a:p>
            <a:pPr lvl="0">
              <a:buFont typeface="Wingdings" panose="05000000000000000000" pitchFamily="2" charset="2"/>
              <a:buChar char="ü"/>
            </a:pPr>
            <a:r>
              <a:rPr lang="en-GB" sz="1600" dirty="0">
                <a:solidFill>
                  <a:prstClr val="black"/>
                </a:solidFill>
              </a:rPr>
              <a:t>Provides a robust platform to support any business case</a:t>
            </a:r>
          </a:p>
          <a:p>
            <a:pPr lvl="0">
              <a:buFont typeface="Wingdings" panose="05000000000000000000" pitchFamily="2" charset="2"/>
              <a:buChar char="ü"/>
            </a:pPr>
            <a:r>
              <a:rPr lang="en-GB" sz="1600" dirty="0">
                <a:solidFill>
                  <a:prstClr val="black"/>
                </a:solidFill>
              </a:rPr>
              <a:t>Demonstrates to commissioners that as a provider we have a competent and skilled workforce to deliver high quality services to the local population.</a:t>
            </a:r>
          </a:p>
          <a:p>
            <a:pPr lvl="0">
              <a:buFont typeface="Wingdings" panose="05000000000000000000" pitchFamily="2" charset="2"/>
              <a:buChar char="ü"/>
            </a:pPr>
            <a:r>
              <a:rPr lang="en-GB" sz="1600" dirty="0">
                <a:solidFill>
                  <a:prstClr val="black"/>
                </a:solidFill>
              </a:rPr>
              <a:t>Enables an effective response to government policy and targets</a:t>
            </a:r>
          </a:p>
          <a:p>
            <a:endParaRPr lang="en-GB" dirty="0"/>
          </a:p>
        </p:txBody>
      </p:sp>
    </p:spTree>
    <p:extLst>
      <p:ext uri="{BB962C8B-B14F-4D97-AF65-F5344CB8AC3E}">
        <p14:creationId xmlns:p14="http://schemas.microsoft.com/office/powerpoint/2010/main" val="247370996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80975" y="1025526"/>
            <a:ext cx="8848725" cy="679449"/>
          </a:xfrm>
        </p:spPr>
        <p:txBody>
          <a:bodyPr/>
          <a:lstStyle/>
          <a:p>
            <a:r>
              <a:rPr lang="en-GB" sz="2800" dirty="0" smtClean="0"/>
              <a:t>Traditional barriers to effective Workforce Planning </a:t>
            </a:r>
            <a:endParaRPr lang="en-GB" sz="2800" dirty="0"/>
          </a:p>
        </p:txBody>
      </p:sp>
      <p:sp>
        <p:nvSpPr>
          <p:cNvPr id="3" name="Text Placeholder 2"/>
          <p:cNvSpPr>
            <a:spLocks noGrp="1"/>
          </p:cNvSpPr>
          <p:nvPr>
            <p:ph type="body" sz="quarter" idx="13"/>
          </p:nvPr>
        </p:nvSpPr>
        <p:spPr/>
        <p:txBody>
          <a:bodyPr/>
          <a:lstStyle/>
          <a:p>
            <a:pPr lvl="0">
              <a:buFont typeface="Arial" panose="020B0604020202020204" pitchFamily="34" charset="0"/>
              <a:buChar char="•"/>
            </a:pPr>
            <a:r>
              <a:rPr lang="en-GB" sz="1800" dirty="0">
                <a:solidFill>
                  <a:prstClr val="black"/>
                </a:solidFill>
              </a:rPr>
              <a:t>Lack of engagement and ownership </a:t>
            </a:r>
            <a:endParaRPr lang="en-GB" sz="1800" dirty="0" smtClean="0">
              <a:solidFill>
                <a:prstClr val="black"/>
              </a:solidFill>
            </a:endParaRPr>
          </a:p>
          <a:p>
            <a:pPr lvl="0">
              <a:buFont typeface="Arial" panose="020B0604020202020204" pitchFamily="34" charset="0"/>
              <a:buChar char="•"/>
            </a:pPr>
            <a:r>
              <a:rPr lang="en-GB" sz="1800" dirty="0" smtClean="0">
                <a:solidFill>
                  <a:prstClr val="black"/>
                </a:solidFill>
              </a:rPr>
              <a:t>Short </a:t>
            </a:r>
            <a:r>
              <a:rPr lang="en-GB" sz="1800" dirty="0">
                <a:solidFill>
                  <a:prstClr val="black"/>
                </a:solidFill>
              </a:rPr>
              <a:t>term rather than long term focus – lack of focus</a:t>
            </a:r>
          </a:p>
          <a:p>
            <a:pPr lvl="0">
              <a:buFont typeface="Arial" panose="020B0604020202020204" pitchFamily="34" charset="0"/>
              <a:buChar char="•"/>
            </a:pPr>
            <a:r>
              <a:rPr lang="en-GB" sz="1800" dirty="0">
                <a:solidFill>
                  <a:prstClr val="black"/>
                </a:solidFill>
              </a:rPr>
              <a:t>Top down approach</a:t>
            </a:r>
          </a:p>
          <a:p>
            <a:pPr lvl="0">
              <a:buFont typeface="Arial" panose="020B0604020202020204" pitchFamily="34" charset="0"/>
              <a:buChar char="•"/>
            </a:pPr>
            <a:r>
              <a:rPr lang="en-GB" sz="1800" dirty="0">
                <a:solidFill>
                  <a:prstClr val="black"/>
                </a:solidFill>
              </a:rPr>
              <a:t>Focus on the numbers </a:t>
            </a:r>
          </a:p>
          <a:p>
            <a:pPr lvl="0">
              <a:buFont typeface="Arial" panose="020B0604020202020204" pitchFamily="34" charset="0"/>
              <a:buChar char="•"/>
            </a:pPr>
            <a:r>
              <a:rPr lang="en-GB" sz="1800" dirty="0">
                <a:solidFill>
                  <a:prstClr val="black"/>
                </a:solidFill>
              </a:rPr>
              <a:t>Workforce planning happening in isolation from finance and service planning</a:t>
            </a:r>
          </a:p>
          <a:p>
            <a:pPr lvl="0">
              <a:buFont typeface="Arial" panose="020B0604020202020204" pitchFamily="34" charset="0"/>
              <a:buChar char="•"/>
            </a:pPr>
            <a:r>
              <a:rPr lang="en-GB" sz="1800" dirty="0">
                <a:solidFill>
                  <a:prstClr val="black"/>
                </a:solidFill>
              </a:rPr>
              <a:t>Starting point is often “what do we have now?” – limits innovative thinking </a:t>
            </a:r>
          </a:p>
          <a:p>
            <a:pPr lvl="0">
              <a:buFont typeface="Arial" panose="020B0604020202020204" pitchFamily="34" charset="0"/>
              <a:buChar char="•"/>
            </a:pPr>
            <a:r>
              <a:rPr lang="en-GB" sz="1800" dirty="0">
                <a:solidFill>
                  <a:prstClr val="black"/>
                </a:solidFill>
              </a:rPr>
              <a:t>Complex – large range of issues to consider</a:t>
            </a:r>
          </a:p>
          <a:p>
            <a:endParaRPr lang="en-GB" dirty="0"/>
          </a:p>
        </p:txBody>
      </p:sp>
    </p:spTree>
    <p:extLst>
      <p:ext uri="{BB962C8B-B14F-4D97-AF65-F5344CB8AC3E}">
        <p14:creationId xmlns:p14="http://schemas.microsoft.com/office/powerpoint/2010/main" val="348815861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66699" y="768351"/>
            <a:ext cx="8620125" cy="679449"/>
          </a:xfrm>
        </p:spPr>
        <p:txBody>
          <a:bodyPr/>
          <a:lstStyle/>
          <a:p>
            <a:r>
              <a:rPr lang="en-GB" sz="2800" dirty="0" smtClean="0"/>
              <a:t>Questions to consider when reviewing your workforce plan</a:t>
            </a:r>
            <a:endParaRPr lang="en-GB" sz="2800" dirty="0"/>
          </a:p>
        </p:txBody>
      </p:sp>
      <p:sp>
        <p:nvSpPr>
          <p:cNvPr id="3" name="Text Placeholder 2"/>
          <p:cNvSpPr>
            <a:spLocks noGrp="1"/>
          </p:cNvSpPr>
          <p:nvPr>
            <p:ph type="body" sz="quarter" idx="13"/>
          </p:nvPr>
        </p:nvSpPr>
        <p:spPr/>
        <p:txBody>
          <a:bodyPr/>
          <a:lstStyle/>
          <a:p>
            <a:r>
              <a:rPr lang="en-GB" sz="1800" dirty="0"/>
              <a:t>What is the process for developing your workforce plan?</a:t>
            </a:r>
          </a:p>
          <a:p>
            <a:r>
              <a:rPr lang="en-GB" sz="1800" dirty="0"/>
              <a:t>Have key people been engaged with? Choose a hotspot area  and ask a  service manger if they  engaged in the planning? </a:t>
            </a:r>
          </a:p>
          <a:p>
            <a:r>
              <a:rPr lang="en-GB" sz="1800" dirty="0"/>
              <a:t>Has a review of “ safe” staffing levels taken place? Does the plan support the findings  e.g. to increased demand in specific areas ?</a:t>
            </a:r>
          </a:p>
          <a:p>
            <a:r>
              <a:rPr lang="en-GB" sz="1800" dirty="0"/>
              <a:t>Does this  include areas where there are recommended  staffing ratios e.g. midwifery  and impact of changes to activity levels over next 5 years e.g. birth rate increasing or decreasing</a:t>
            </a:r>
          </a:p>
          <a:p>
            <a:r>
              <a:rPr lang="en-GB" sz="1800" dirty="0"/>
              <a:t>Is there triangulation between </a:t>
            </a:r>
            <a:r>
              <a:rPr lang="en-GB" sz="1800" dirty="0" smtClean="0"/>
              <a:t>workforce, finance </a:t>
            </a:r>
            <a:r>
              <a:rPr lang="en-GB" sz="1800" dirty="0"/>
              <a:t>and activity? Have conversations taken place around this and what was the outcome? </a:t>
            </a:r>
          </a:p>
          <a:p>
            <a:r>
              <a:rPr lang="en-GB" sz="1800" dirty="0"/>
              <a:t>Does the plan align to commissioning intentions, reconfigurations  and planned service changes? Is it aligned to other submissions</a:t>
            </a:r>
          </a:p>
          <a:p>
            <a:endParaRPr lang="en-GB" sz="1800" dirty="0">
              <a:latin typeface="Frutiga"/>
            </a:endParaRPr>
          </a:p>
        </p:txBody>
      </p:sp>
    </p:spTree>
    <p:extLst>
      <p:ext uri="{BB962C8B-B14F-4D97-AF65-F5344CB8AC3E}">
        <p14:creationId xmlns:p14="http://schemas.microsoft.com/office/powerpoint/2010/main" val="52446253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3"/>
          </p:nvPr>
        </p:nvSpPr>
        <p:spPr>
          <a:xfrm>
            <a:off x="457200" y="1343025"/>
            <a:ext cx="7839075" cy="4686300"/>
          </a:xfrm>
        </p:spPr>
        <p:txBody>
          <a:bodyPr/>
          <a:lstStyle/>
          <a:p>
            <a:r>
              <a:rPr lang="en-GB" sz="2000" dirty="0">
                <a:solidFill>
                  <a:prstClr val="black"/>
                </a:solidFill>
                <a:latin typeface="Calibri"/>
              </a:rPr>
              <a:t>Has the plan taken account of CIP impact on workforce ?</a:t>
            </a:r>
          </a:p>
          <a:p>
            <a:r>
              <a:rPr lang="en-GB" sz="2000" dirty="0">
                <a:solidFill>
                  <a:prstClr val="black"/>
                </a:solidFill>
                <a:latin typeface="Calibri"/>
              </a:rPr>
              <a:t>Are there data ESR  data quality  issues that need to be addressed ? Particularly with coding</a:t>
            </a:r>
          </a:p>
          <a:p>
            <a:r>
              <a:rPr lang="en-GB" sz="2000" dirty="0">
                <a:solidFill>
                  <a:prstClr val="black"/>
                </a:solidFill>
                <a:latin typeface="Calibri"/>
              </a:rPr>
              <a:t>Talent management  - is there a succession plan for “ hot spots” e.g. small workforce with specialist skills and high percentage due to retire in next 3 years.  What are the risks?</a:t>
            </a:r>
          </a:p>
          <a:p>
            <a:r>
              <a:rPr lang="en-GB" sz="2000" dirty="0">
                <a:solidFill>
                  <a:prstClr val="black"/>
                </a:solidFill>
                <a:latin typeface="Calibri"/>
              </a:rPr>
              <a:t>Are you getting the most out of your current workforce in terms of skill mix? E.g. assistant </a:t>
            </a:r>
            <a:r>
              <a:rPr lang="en-GB" sz="2000" dirty="0" smtClean="0">
                <a:solidFill>
                  <a:prstClr val="black"/>
                </a:solidFill>
                <a:latin typeface="Calibri"/>
              </a:rPr>
              <a:t>and advanced </a:t>
            </a:r>
            <a:r>
              <a:rPr lang="en-GB" sz="2000" dirty="0">
                <a:solidFill>
                  <a:prstClr val="black"/>
                </a:solidFill>
                <a:latin typeface="Calibri"/>
              </a:rPr>
              <a:t>practitioners</a:t>
            </a:r>
          </a:p>
          <a:p>
            <a:r>
              <a:rPr lang="en-GB" sz="2000" dirty="0">
                <a:solidFill>
                  <a:prstClr val="black"/>
                </a:solidFill>
                <a:latin typeface="Calibri"/>
              </a:rPr>
              <a:t> Is there a monitor and review process in place for bank agency, sickness absence, turnover  </a:t>
            </a:r>
          </a:p>
          <a:p>
            <a:endParaRPr lang="en-GB" dirty="0"/>
          </a:p>
        </p:txBody>
      </p:sp>
    </p:spTree>
    <p:extLst>
      <p:ext uri="{BB962C8B-B14F-4D97-AF65-F5344CB8AC3E}">
        <p14:creationId xmlns:p14="http://schemas.microsoft.com/office/powerpoint/2010/main" val="385955205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85750" y="746125"/>
            <a:ext cx="7772400" cy="679449"/>
          </a:xfrm>
        </p:spPr>
        <p:txBody>
          <a:bodyPr/>
          <a:lstStyle/>
          <a:p>
            <a:r>
              <a:rPr lang="en-GB" dirty="0" smtClean="0"/>
              <a:t>When do you need to do it? </a:t>
            </a:r>
            <a:endParaRPr lang="en-GB" dirty="0"/>
          </a:p>
        </p:txBody>
      </p:sp>
      <p:sp>
        <p:nvSpPr>
          <p:cNvPr id="3" name="Text Placeholder 2"/>
          <p:cNvSpPr>
            <a:spLocks noGrp="1"/>
          </p:cNvSpPr>
          <p:nvPr>
            <p:ph type="body" sz="quarter" idx="13"/>
          </p:nvPr>
        </p:nvSpPr>
        <p:spPr>
          <a:xfrm>
            <a:off x="486568" y="1619250"/>
            <a:ext cx="7839075" cy="4056336"/>
          </a:xfrm>
        </p:spPr>
        <p:txBody>
          <a:bodyPr/>
          <a:lstStyle/>
          <a:p>
            <a:pPr marL="0" indent="0">
              <a:buNone/>
            </a:pPr>
            <a:r>
              <a:rPr lang="en-GB" dirty="0" smtClean="0"/>
              <a:t>Annually </a:t>
            </a:r>
          </a:p>
          <a:p>
            <a:pPr marL="0" indent="0">
              <a:buNone/>
            </a:pPr>
            <a:endParaRPr lang="en-GB"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82613" y="2528888"/>
            <a:ext cx="7651750" cy="847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7850" y="3757613"/>
            <a:ext cx="7651750" cy="847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8"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77850" y="5014913"/>
            <a:ext cx="7656513" cy="5730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996652338"/>
      </p:ext>
    </p:extLst>
  </p:cSld>
  <p:clrMapOvr>
    <a:masterClrMapping/>
  </p:clrMapOvr>
</p:sld>
</file>

<file path=ppt/theme/theme1.xml><?xml version="1.0" encoding="utf-8"?>
<a:theme xmlns:a="http://schemas.openxmlformats.org/drawingml/2006/main" name="PP HEE v2">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1">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5C756EEDEA4E1D41AC830C7289765225" ma:contentTypeVersion="1" ma:contentTypeDescription="Create a new document." ma:contentTypeScope="" ma:versionID="ff1751acb2736b34c2aadcbda5559ee1">
  <xsd:schema xmlns:xsd="http://www.w3.org/2001/XMLSchema" xmlns:xs="http://www.w3.org/2001/XMLSchema" xmlns:p="http://schemas.microsoft.com/office/2006/metadata/properties" xmlns:ns2="http://schemas.microsoft.com/sharepoint/v4" targetNamespace="http://schemas.microsoft.com/office/2006/metadata/properties" ma:root="true" ma:fieldsID="c79c8594d4fa4c9fd200c91a62336472" ns2:_="">
    <xsd:import namespace="http://schemas.microsoft.com/sharepoint/v4"/>
    <xsd:element name="properties">
      <xsd:complexType>
        <xsd:sequence>
          <xsd:element name="documentManagement">
            <xsd:complexType>
              <xsd:all>
                <xsd:element ref="ns2:IconOverlay"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4" elementFormDefault="qualified">
    <xsd:import namespace="http://schemas.microsoft.com/office/2006/documentManagement/types"/>
    <xsd:import namespace="http://schemas.microsoft.com/office/infopath/2007/PartnerControls"/>
    <xsd:element name="IconOverlay" ma:index="8" nillable="true" ma:displayName="IconOverlay" ma:hidden="true" ma:internalName="IconOverlay">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IconOverlay xmlns="http://schemas.microsoft.com/sharepoint/v4" xsi:nil="true"/>
  </documentManagement>
</p:properties>
</file>

<file path=customXml/itemProps1.xml><?xml version="1.0" encoding="utf-8"?>
<ds:datastoreItem xmlns:ds="http://schemas.openxmlformats.org/officeDocument/2006/customXml" ds:itemID="{FB7D3989-3FFD-4466-A7AB-39E8473E8EA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4"/>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4139FEF7-49C1-4287-9EEB-AD9430FA7513}">
  <ds:schemaRefs>
    <ds:schemaRef ds:uri="http://schemas.microsoft.com/sharepoint/v3/contenttype/forms"/>
  </ds:schemaRefs>
</ds:datastoreItem>
</file>

<file path=customXml/itemProps3.xml><?xml version="1.0" encoding="utf-8"?>
<ds:datastoreItem xmlns:ds="http://schemas.openxmlformats.org/officeDocument/2006/customXml" ds:itemID="{9926331A-1C1F-4416-946C-DA78CE011ADE}">
  <ds:schemaRefs>
    <ds:schemaRef ds:uri="http://www.w3.org/XML/1998/namespace"/>
    <ds:schemaRef ds:uri="http://purl.org/dc/elements/1.1/"/>
    <ds:schemaRef ds:uri="http://schemas.openxmlformats.org/package/2006/metadata/core-properties"/>
    <ds:schemaRef ds:uri="http://schemas.microsoft.com/sharepoint/v4"/>
    <ds:schemaRef ds:uri="http://purl.org/dc/terms/"/>
    <ds:schemaRef ds:uri="http://schemas.microsoft.com/office/2006/documentManagement/types"/>
    <ds:schemaRef ds:uri="http://schemas.microsoft.com/office/infopath/2007/PartnerControls"/>
    <ds:schemaRef ds:uri="http://schemas.microsoft.com/office/2006/metadata/properties"/>
    <ds:schemaRef ds:uri="http://purl.org/dc/dcmitype/"/>
  </ds:schemaRefs>
</ds:datastoreItem>
</file>

<file path=docProps/app.xml><?xml version="1.0" encoding="utf-8"?>
<Properties xmlns="http://schemas.openxmlformats.org/officeDocument/2006/extended-properties" xmlns:vt="http://schemas.openxmlformats.org/officeDocument/2006/docPropsVTypes">
  <Template/>
  <TotalTime>199</TotalTime>
  <Words>1061</Words>
  <Application>Microsoft Office PowerPoint</Application>
  <PresentationFormat>On-screen Show (4:3)</PresentationFormat>
  <Paragraphs>123</Paragraphs>
  <Slides>17</Slides>
  <Notes>1</Notes>
  <HiddenSlides>0</HiddenSlides>
  <MMClips>0</MMClips>
  <ScaleCrop>false</ScaleCrop>
  <HeadingPairs>
    <vt:vector size="4" baseType="variant">
      <vt:variant>
        <vt:lpstr>Theme</vt:lpstr>
      </vt:variant>
      <vt:variant>
        <vt:i4>1</vt:i4>
      </vt:variant>
      <vt:variant>
        <vt:lpstr>Slide Titles</vt:lpstr>
      </vt:variant>
      <vt:variant>
        <vt:i4>17</vt:i4>
      </vt:variant>
    </vt:vector>
  </HeadingPairs>
  <TitlesOfParts>
    <vt:vector size="18" baseType="lpstr">
      <vt:lpstr>PP HEE v2</vt:lpstr>
      <vt:lpstr>PowerPoint Presentation</vt:lpstr>
      <vt:lpstr>PowerPoint Presentation</vt:lpstr>
      <vt:lpstr>Who needs to be involved?</vt:lpstr>
      <vt:lpstr>Why do you need to consider Workforce?</vt:lpstr>
      <vt:lpstr>A good plan ……</vt:lpstr>
      <vt:lpstr>Traditional barriers to effective Workforce Planning </vt:lpstr>
      <vt:lpstr>Questions to consider when reviewing your workforce plan</vt:lpstr>
      <vt:lpstr>PowerPoint Presentation</vt:lpstr>
      <vt:lpstr>When do you need to do it? </vt:lpstr>
      <vt:lpstr>Refreshed throughout the year in light of ….</vt:lpstr>
      <vt:lpstr>PowerPoint Presentation</vt:lpstr>
      <vt:lpstr>Step 1: Defining the Plan </vt:lpstr>
      <vt:lpstr>Step 2: Visioning the Future</vt:lpstr>
      <vt:lpstr>Step 3: Defining the required Workforce </vt:lpstr>
      <vt:lpstr>Step 4: Understanding Workforce availability </vt:lpstr>
      <vt:lpstr>Step 5: Developing an Action Plan </vt:lpstr>
      <vt:lpstr>Step 6: Implement, Monitor and Refresh </vt:lpstr>
    </vt:vector>
  </TitlesOfParts>
  <Company>Health Education England</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Naomi Farmer</dc:creator>
  <cp:lastModifiedBy>Race Sarah</cp:lastModifiedBy>
  <cp:revision>20</cp:revision>
  <dcterms:created xsi:type="dcterms:W3CDTF">2015-12-03T15:19:37Z</dcterms:created>
  <dcterms:modified xsi:type="dcterms:W3CDTF">2016-08-10T08:03:24Z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0x0101005C756EEDEA4E1D41AC830C7289765225</vt:lpwstr>
  </property>
</Properties>
</file>